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110"/>
  </p:notesMasterIdLst>
  <p:handoutMasterIdLst>
    <p:handoutMasterId r:id="rId111"/>
  </p:handoutMasterIdLst>
  <p:sldIdLst>
    <p:sldId id="322" r:id="rId2"/>
    <p:sldId id="395" r:id="rId3"/>
    <p:sldId id="397" r:id="rId4"/>
    <p:sldId id="398" r:id="rId5"/>
    <p:sldId id="399" r:id="rId6"/>
    <p:sldId id="400" r:id="rId7"/>
    <p:sldId id="411" r:id="rId8"/>
    <p:sldId id="401" r:id="rId9"/>
    <p:sldId id="402" r:id="rId10"/>
    <p:sldId id="403" r:id="rId11"/>
    <p:sldId id="404" r:id="rId12"/>
    <p:sldId id="405" r:id="rId13"/>
    <p:sldId id="407" r:id="rId14"/>
    <p:sldId id="408" r:id="rId15"/>
    <p:sldId id="406" r:id="rId16"/>
    <p:sldId id="410" r:id="rId17"/>
    <p:sldId id="412" r:id="rId18"/>
    <p:sldId id="413" r:id="rId19"/>
    <p:sldId id="414" r:id="rId20"/>
    <p:sldId id="417" r:id="rId21"/>
    <p:sldId id="421" r:id="rId22"/>
    <p:sldId id="420" r:id="rId23"/>
    <p:sldId id="418" r:id="rId24"/>
    <p:sldId id="419" r:id="rId25"/>
    <p:sldId id="416" r:id="rId26"/>
    <p:sldId id="422" r:id="rId27"/>
    <p:sldId id="423" r:id="rId28"/>
    <p:sldId id="425" r:id="rId29"/>
    <p:sldId id="424" r:id="rId30"/>
    <p:sldId id="426" r:id="rId31"/>
    <p:sldId id="429" r:id="rId32"/>
    <p:sldId id="427" r:id="rId33"/>
    <p:sldId id="428" r:id="rId34"/>
    <p:sldId id="430" r:id="rId35"/>
    <p:sldId id="431" r:id="rId36"/>
    <p:sldId id="432" r:id="rId37"/>
    <p:sldId id="433" r:id="rId38"/>
    <p:sldId id="449" r:id="rId39"/>
    <p:sldId id="451" r:id="rId40"/>
    <p:sldId id="463" r:id="rId41"/>
    <p:sldId id="455" r:id="rId42"/>
    <p:sldId id="452" r:id="rId43"/>
    <p:sldId id="454" r:id="rId44"/>
    <p:sldId id="453" r:id="rId45"/>
    <p:sldId id="456" r:id="rId46"/>
    <p:sldId id="460" r:id="rId47"/>
    <p:sldId id="457" r:id="rId48"/>
    <p:sldId id="459" r:id="rId49"/>
    <p:sldId id="450" r:id="rId50"/>
    <p:sldId id="415" r:id="rId51"/>
    <p:sldId id="434" r:id="rId52"/>
    <p:sldId id="464" r:id="rId53"/>
    <p:sldId id="435" r:id="rId54"/>
    <p:sldId id="462" r:id="rId55"/>
    <p:sldId id="465" r:id="rId56"/>
    <p:sldId id="436" r:id="rId57"/>
    <p:sldId id="438" r:id="rId58"/>
    <p:sldId id="466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467" r:id="rId70"/>
    <p:sldId id="468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497" r:id="rId100"/>
    <p:sldId id="498" r:id="rId101"/>
    <p:sldId id="499" r:id="rId102"/>
    <p:sldId id="500" r:id="rId103"/>
    <p:sldId id="501" r:id="rId104"/>
    <p:sldId id="502" r:id="rId105"/>
    <p:sldId id="503" r:id="rId106"/>
    <p:sldId id="504" r:id="rId107"/>
    <p:sldId id="505" r:id="rId108"/>
    <p:sldId id="506" r:id="rId109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0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044" autoAdjust="0"/>
  </p:normalViewPr>
  <p:slideViewPr>
    <p:cSldViewPr snapToGrid="0">
      <p:cViewPr varScale="1">
        <p:scale>
          <a:sx n="66" d="100"/>
          <a:sy n="66" d="100"/>
        </p:scale>
        <p:origin x="1506" y="7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30" tIns="48266" rIns="96530" bIns="48266" numCol="1" anchor="t" anchorCtr="0" compatLnSpc="1">
            <a:prstTxWarp prst="textNoShape">
              <a:avLst/>
            </a:prstTxWarp>
          </a:bodyPr>
          <a:lstStyle>
            <a:lvl1pPr defTabSz="965200">
              <a:defRPr sz="14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30" tIns="48266" rIns="96530" bIns="48266" numCol="1" anchor="t" anchorCtr="0" compatLnSpc="1">
            <a:prstTxWarp prst="textNoShape">
              <a:avLst/>
            </a:prstTxWarp>
          </a:bodyPr>
          <a:lstStyle>
            <a:lvl1pPr algn="r" defTabSz="965200">
              <a:defRPr sz="14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30" tIns="48266" rIns="96530" bIns="48266" numCol="1" anchor="b" anchorCtr="0" compatLnSpc="1">
            <a:prstTxWarp prst="textNoShape">
              <a:avLst/>
            </a:prstTxWarp>
          </a:bodyPr>
          <a:lstStyle>
            <a:lvl1pPr defTabSz="965200">
              <a:defRPr sz="14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30" tIns="48266" rIns="96530" bIns="48266" numCol="1" anchor="b" anchorCtr="0" compatLnSpc="1">
            <a:prstTxWarp prst="textNoShape">
              <a:avLst/>
            </a:prstTxWarp>
          </a:bodyPr>
          <a:lstStyle>
            <a:lvl1pPr algn="r" defTabSz="965200">
              <a:defRPr sz="1400" baseline="0"/>
            </a:lvl1pPr>
          </a:lstStyle>
          <a:p>
            <a:pPr>
              <a:defRPr/>
            </a:pPr>
            <a:fld id="{9E54B7A6-8B11-4BBC-805A-19649BED3E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87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30" tIns="48266" rIns="96530" bIns="48266" numCol="1" anchor="t" anchorCtr="0" compatLnSpc="1">
            <a:prstTxWarp prst="textNoShape">
              <a:avLst/>
            </a:prstTxWarp>
          </a:bodyPr>
          <a:lstStyle>
            <a:lvl1pPr defTabSz="965200">
              <a:defRPr sz="14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30" tIns="48266" rIns="96530" bIns="48266" numCol="1" anchor="t" anchorCtr="0" compatLnSpc="1">
            <a:prstTxWarp prst="textNoShape">
              <a:avLst/>
            </a:prstTxWarp>
          </a:bodyPr>
          <a:lstStyle>
            <a:lvl1pPr algn="r" defTabSz="965200">
              <a:defRPr sz="14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2188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30" tIns="48266" rIns="96530" bIns="482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30" tIns="48266" rIns="96530" bIns="48266" numCol="1" anchor="b" anchorCtr="0" compatLnSpc="1">
            <a:prstTxWarp prst="textNoShape">
              <a:avLst/>
            </a:prstTxWarp>
          </a:bodyPr>
          <a:lstStyle>
            <a:lvl1pPr defTabSz="965200">
              <a:defRPr sz="14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30" tIns="48266" rIns="96530" bIns="48266" numCol="1" anchor="b" anchorCtr="0" compatLnSpc="1">
            <a:prstTxWarp prst="textNoShape">
              <a:avLst/>
            </a:prstTxWarp>
          </a:bodyPr>
          <a:lstStyle>
            <a:lvl1pPr algn="r" defTabSz="965200">
              <a:defRPr sz="1400" baseline="0"/>
            </a:lvl1pPr>
          </a:lstStyle>
          <a:p>
            <a:pPr>
              <a:defRPr/>
            </a:pPr>
            <a:fld id="{007F910E-0D25-49A3-B917-57DC4D688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8916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sz="1400" baseline="0" smtClean="0">
              <a:solidFill>
                <a:srgbClr val="000000"/>
              </a:solidFill>
            </a:endParaRPr>
          </a:p>
        </p:txBody>
      </p:sp>
      <p:sp>
        <p:nvSpPr>
          <p:cNvPr id="3891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B83DD7-AE3D-4843-AF2E-8C7F2CCAB34F}" type="slidenum">
              <a:rPr lang="en-US" altLang="en-US" sz="1400" baseline="0" smtClean="0">
                <a:solidFill>
                  <a:srgbClr val="000000"/>
                </a:solidFill>
              </a:rPr>
              <a:pPr/>
              <a:t>1</a:t>
            </a:fld>
            <a:endParaRPr lang="en-US" altLang="en-US" sz="14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521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7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01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09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29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10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D4F116-70DC-4CFB-8042-31ED1AE714B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96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D4F116-70DC-4CFB-8042-31ED1AE714B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70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53FC6-0E1A-468C-B253-24883722DAD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54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D4F116-70DC-4CFB-8042-31ED1AE714B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27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38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53FC6-0E1A-468C-B253-24883722DAD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23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53FC6-0E1A-468C-B253-24883722DAD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53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D4F116-70DC-4CFB-8042-31ED1AE714B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654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53FC6-0E1A-468C-B253-24883722DAD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86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D4F116-70DC-4CFB-8042-31ED1AE714B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6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D4F116-70DC-4CFB-8042-31ED1AE714B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265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D4F116-70DC-4CFB-8042-31ED1AE714B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312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53FC6-0E1A-468C-B253-24883722DAD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4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D4F116-70DC-4CFB-8042-31ED1AE714B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96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D4F116-70DC-4CFB-8042-31ED1AE714B5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517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8916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sz="1400" baseline="0" smtClean="0">
              <a:solidFill>
                <a:srgbClr val="000000"/>
              </a:solidFill>
            </a:endParaRPr>
          </a:p>
        </p:txBody>
      </p:sp>
      <p:sp>
        <p:nvSpPr>
          <p:cNvPr id="3891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B83DD7-AE3D-4843-AF2E-8C7F2CCAB34F}" type="slidenum">
              <a:rPr lang="en-US" altLang="en-US" sz="1400" baseline="0" smtClean="0">
                <a:solidFill>
                  <a:srgbClr val="000000"/>
                </a:solidFill>
              </a:rPr>
              <a:pPr/>
              <a:t>69</a:t>
            </a:fld>
            <a:endParaRPr lang="en-US" altLang="en-US" sz="14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719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99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6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76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80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8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09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348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77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8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49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27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0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72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1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0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64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F910E-0D25-49A3-B917-57DC4D688E5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8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mbria" panose="020405030504060302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20216" y="6496050"/>
            <a:ext cx="523783" cy="285750"/>
          </a:xfrm>
          <a:prstGeom prst="rect">
            <a:avLst/>
          </a:prstGeom>
        </p:spPr>
        <p:txBody>
          <a:bodyPr/>
          <a:lstStyle>
            <a:lvl1pPr>
              <a:defRPr sz="2000" baseline="-25000"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40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20216" y="6496050"/>
            <a:ext cx="523783" cy="285750"/>
          </a:xfrm>
          <a:prstGeom prst="rect">
            <a:avLst/>
          </a:prstGeom>
        </p:spPr>
        <p:txBody>
          <a:bodyPr/>
          <a:lstStyle>
            <a:lvl1pPr>
              <a:defRPr sz="2000" baseline="-25000"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58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496300" y="6496050"/>
            <a:ext cx="523875" cy="285750"/>
          </a:xfrm>
          <a:prstGeom prst="rect">
            <a:avLst/>
          </a:prstGeom>
        </p:spPr>
        <p:txBody>
          <a:bodyPr/>
          <a:lstStyle>
            <a:lvl1pPr>
              <a:defRPr baseline="-25000"/>
            </a:lvl1pPr>
          </a:lstStyle>
          <a:p>
            <a:pPr>
              <a:defRPr/>
            </a:pPr>
            <a:fld id="{6C60E970-F5BA-430B-A32B-4B4B416556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1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34340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620216" y="6496050"/>
            <a:ext cx="523783" cy="285750"/>
          </a:xfrm>
          <a:prstGeom prst="rect">
            <a:avLst/>
          </a:prstGeom>
        </p:spPr>
        <p:txBody>
          <a:bodyPr/>
          <a:lstStyle>
            <a:lvl1pPr>
              <a:defRPr sz="2000" baseline="-25000"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mbri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mbri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mbri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mbria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mbria" panose="020405030504060302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mbria" panose="020405030504060302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0">
          <a:solidFill>
            <a:schemeClr val="tx1"/>
          </a:solidFill>
          <a:latin typeface="Cambria" panose="020405030504060302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0">
          <a:solidFill>
            <a:schemeClr val="tx1"/>
          </a:solidFill>
          <a:latin typeface="Cambria" panose="02040503050406030204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://en.wikipedia.org/wiki/File:Lissajous_curve_9by8.svg" TargetMode="External"/><Relationship Id="rId3" Type="http://schemas.openxmlformats.org/officeDocument/2006/relationships/hyperlink" Target="http://en.wikipedia.org/wiki/File:Lissajous_curve_1by2.svg" TargetMode="External"/><Relationship Id="rId7" Type="http://schemas.openxmlformats.org/officeDocument/2006/relationships/hyperlink" Target="http://en.wikipedia.org/wiki/File:Lissajous_curve_3by4.svg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://en.wikipedia.org/wiki/File:Lissajous_curve_5by6.svg" TargetMode="External"/><Relationship Id="rId5" Type="http://schemas.openxmlformats.org/officeDocument/2006/relationships/hyperlink" Target="http://en.wikipedia.org/wiki/File:Lissajous_curve_3by2.svg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http://en.wikipedia.org/wiki/File:Lissajous_curve_5by4.svg" TargetMode="External"/><Relationship Id="rId1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90600"/>
            <a:ext cx="6400800" cy="2286000"/>
          </a:xfrm>
        </p:spPr>
        <p:txBody>
          <a:bodyPr/>
          <a:lstStyle/>
          <a:p>
            <a:pPr marL="517525" indent="-517525">
              <a:spcBef>
                <a:spcPct val="50000"/>
              </a:spcBef>
              <a:defRPr/>
            </a:pPr>
            <a:r>
              <a:rPr lang="en-US" sz="2400" b="1" kern="1200" dirty="0" smtClean="0">
                <a:solidFill>
                  <a:srgbClr val="000000"/>
                </a:solidFill>
                <a:ea typeface="+mn-ea"/>
                <a:cs typeface="+mn-cs"/>
                <a:sym typeface="Symbol" pitchFamily="18" charset="2"/>
              </a:rPr>
              <a:t/>
            </a:r>
            <a:br>
              <a:rPr lang="en-US" sz="2400" b="1" kern="1200" dirty="0" smtClean="0">
                <a:solidFill>
                  <a:srgbClr val="000000"/>
                </a:solidFill>
                <a:ea typeface="+mn-ea"/>
                <a:cs typeface="+mn-cs"/>
                <a:sym typeface="Symbol" pitchFamily="18" charset="2"/>
              </a:rPr>
            </a:br>
            <a:r>
              <a:rPr lang="en-US" sz="3200" b="1" dirty="0" smtClean="0">
                <a:solidFill>
                  <a:srgbClr val="000000"/>
                </a:solidFill>
                <a:sym typeface="Symbol" pitchFamily="18" charset="2"/>
              </a:rPr>
              <a:t>Nondestructive Examination</a:t>
            </a:r>
            <a:br>
              <a:rPr lang="en-US" sz="3200" b="1" dirty="0" smtClean="0">
                <a:solidFill>
                  <a:srgbClr val="000000"/>
                </a:solidFill>
                <a:sym typeface="Symbol" pitchFamily="18" charset="2"/>
              </a:rPr>
            </a:br>
            <a:r>
              <a:rPr lang="en-US" sz="3200" b="1" dirty="0" smtClean="0">
                <a:solidFill>
                  <a:srgbClr val="000000"/>
                </a:solidFill>
                <a:sym typeface="Symbol" pitchFamily="18" charset="2"/>
              </a:rPr>
              <a:t>(NDE)</a:t>
            </a:r>
            <a:r>
              <a:rPr lang="en-US" sz="2800" b="1" kern="1200" dirty="0" smtClean="0">
                <a:solidFill>
                  <a:srgbClr val="000000"/>
                </a:solidFill>
                <a:ea typeface="+mn-ea"/>
                <a:cs typeface="+mn-cs"/>
                <a:sym typeface="Symbol" pitchFamily="18" charset="2"/>
              </a:rPr>
              <a:t/>
            </a:r>
            <a:br>
              <a:rPr lang="en-US" sz="2800" b="1" kern="1200" dirty="0" smtClean="0">
                <a:solidFill>
                  <a:srgbClr val="000000"/>
                </a:solidFill>
                <a:ea typeface="+mn-ea"/>
                <a:cs typeface="+mn-cs"/>
                <a:sym typeface="Symbol" pitchFamily="18" charset="2"/>
              </a:rPr>
            </a:br>
            <a:endParaRPr lang="en-US" sz="2800" dirty="0"/>
          </a:p>
        </p:txBody>
      </p:sp>
      <p:sp>
        <p:nvSpPr>
          <p:cNvPr id="18435" name="Subtitle 2"/>
          <p:cNvSpPr>
            <a:spLocks noGrp="1"/>
          </p:cNvSpPr>
          <p:nvPr>
            <p:ph type="subTitle" idx="1"/>
          </p:nvPr>
        </p:nvSpPr>
        <p:spPr>
          <a:xfrm>
            <a:off x="1371600" y="3124200"/>
            <a:ext cx="6400800" cy="2971800"/>
          </a:xfrm>
        </p:spPr>
        <p:txBody>
          <a:bodyPr/>
          <a:lstStyle/>
          <a:p>
            <a:pPr marL="517525" indent="-517525">
              <a:spcBef>
                <a:spcPct val="50000"/>
              </a:spcBef>
            </a:pPr>
            <a:endParaRPr lang="en-US" altLang="en-US" sz="800" b="1" dirty="0" smtClean="0">
              <a:solidFill>
                <a:srgbClr val="000000"/>
              </a:solidFill>
              <a:latin typeface="Cambria" pitchFamily="18" charset="0"/>
              <a:sym typeface="Symbol" pitchFamily="18" charset="2"/>
            </a:endParaRPr>
          </a:p>
          <a:p>
            <a:pPr marL="517525" indent="-517525">
              <a:lnSpc>
                <a:spcPct val="50000"/>
              </a:lnSpc>
              <a:spcBef>
                <a:spcPct val="50000"/>
              </a:spcBef>
            </a:pPr>
            <a:endParaRPr lang="en-US" altLang="en-US" sz="1800" b="1" dirty="0" smtClean="0">
              <a:solidFill>
                <a:srgbClr val="000000"/>
              </a:solidFill>
              <a:latin typeface="Cambria" pitchFamily="18" charset="0"/>
              <a:sym typeface="Symbol" pitchFamily="18" charset="2"/>
            </a:endParaRPr>
          </a:p>
          <a:p>
            <a:pPr marL="517525" indent="-517525">
              <a:lnSpc>
                <a:spcPct val="50000"/>
              </a:lnSpc>
              <a:spcBef>
                <a:spcPct val="50000"/>
              </a:spcBef>
            </a:pPr>
            <a:endParaRPr lang="en-US" altLang="en-US" sz="1800" b="1" dirty="0" smtClean="0">
              <a:solidFill>
                <a:srgbClr val="000000"/>
              </a:solidFill>
              <a:latin typeface="Cambria" pitchFamily="18" charset="0"/>
              <a:sym typeface="Symbol" pitchFamily="18" charset="2"/>
            </a:endParaRPr>
          </a:p>
          <a:p>
            <a:pPr marL="517525" indent="-517525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b="1" dirty="0" smtClean="0">
                <a:solidFill>
                  <a:srgbClr val="000000"/>
                </a:solidFill>
                <a:latin typeface="Cambria" pitchFamily="18" charset="0"/>
                <a:sym typeface="Symbol" pitchFamily="18" charset="2"/>
              </a:rPr>
              <a:t>College of Engineering</a:t>
            </a:r>
          </a:p>
          <a:p>
            <a:pPr marL="517525" indent="-517525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b="1" dirty="0" smtClean="0">
                <a:solidFill>
                  <a:srgbClr val="000000"/>
                </a:solidFill>
                <a:latin typeface="Cambria" pitchFamily="18" charset="0"/>
                <a:sym typeface="Symbol" pitchFamily="18" charset="2"/>
              </a:rPr>
              <a:t>Nuclear Engineering Department</a:t>
            </a:r>
          </a:p>
          <a:p>
            <a:pPr marL="517525" indent="-517525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b="1" dirty="0" smtClean="0">
                <a:solidFill>
                  <a:srgbClr val="000000"/>
                </a:solidFill>
                <a:latin typeface="Cambria" pitchFamily="18" charset="0"/>
                <a:sym typeface="Symbol" pitchFamily="18" charset="2"/>
              </a:rPr>
              <a:t>The University of Tennessee</a:t>
            </a:r>
          </a:p>
          <a:p>
            <a:pPr marL="517525" indent="-517525">
              <a:lnSpc>
                <a:spcPct val="50000"/>
              </a:lnSpc>
              <a:spcBef>
                <a:spcPct val="50000"/>
              </a:spcBef>
            </a:pPr>
            <a:endParaRPr lang="en-US" altLang="en-US" sz="1800" b="1" dirty="0" smtClean="0">
              <a:solidFill>
                <a:srgbClr val="000000"/>
              </a:solidFill>
              <a:latin typeface="Cambria" pitchFamily="18" charset="0"/>
              <a:sym typeface="Symbol" pitchFamily="18" charset="2"/>
            </a:endParaRPr>
          </a:p>
          <a:p>
            <a:pPr marL="517525" indent="-517525">
              <a:lnSpc>
                <a:spcPct val="50000"/>
              </a:lnSpc>
              <a:spcBef>
                <a:spcPct val="50000"/>
              </a:spcBef>
            </a:pPr>
            <a:endParaRPr lang="en-US" altLang="en-US" sz="1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Discontinuities and </a:t>
            </a:r>
            <a:r>
              <a:rPr lang="en-US" altLang="en-US" dirty="0" smtClean="0">
                <a:solidFill>
                  <a:srgbClr val="000000"/>
                </a:solidFill>
                <a:sym typeface="Symbol" pitchFamily="18" charset="2"/>
              </a:rPr>
              <a:t>Defects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C00000"/>
                </a:solidFill>
              </a:rPr>
              <a:t>Discontinuities</a:t>
            </a:r>
            <a:r>
              <a:rPr lang="en-US" sz="2600" dirty="0"/>
              <a:t> in a manufactured part are interruptions in the structure of the material and  may lead to potential future problems.</a:t>
            </a:r>
          </a:p>
          <a:p>
            <a:r>
              <a:rPr lang="en-US" sz="2600" dirty="0">
                <a:solidFill>
                  <a:srgbClr val="C00000"/>
                </a:solidFill>
              </a:rPr>
              <a:t>Inherent discontinuities</a:t>
            </a:r>
            <a:r>
              <a:rPr lang="en-US" sz="2600" dirty="0"/>
              <a:t> are introduced during the manufacture of raw materials.  Examples: Voids and inclusions trapped in an ingot of steel.</a:t>
            </a:r>
          </a:p>
          <a:p>
            <a:r>
              <a:rPr lang="en-US" sz="2600" dirty="0">
                <a:solidFill>
                  <a:srgbClr val="C00000"/>
                </a:solidFill>
              </a:rPr>
              <a:t>Processing discontinuities</a:t>
            </a:r>
            <a:r>
              <a:rPr lang="en-US" sz="2600" dirty="0"/>
              <a:t> are introduced during manufacturing. Examples: cracks formed in forging, laminations formed in rolling, cracks in machining or welding.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</a:rPr>
              <a:t>Applications for </a:t>
            </a:r>
            <a:r>
              <a:rPr lang="en-US" sz="2400" dirty="0" err="1" smtClean="0">
                <a:solidFill>
                  <a:srgbClr val="000000"/>
                </a:solidFill>
              </a:rPr>
              <a:t>IR</a:t>
            </a:r>
            <a:r>
              <a:rPr lang="en-US" sz="2400" dirty="0" smtClean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Electronics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5" name="Picture 3" descr="Bad c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240" y="1828800"/>
            <a:ext cx="2590800" cy="1944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Many B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240" y="4222899"/>
            <a:ext cx="2589213" cy="1943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537649" y="3810000"/>
            <a:ext cx="1216394" cy="415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37114" tIns="68557" rIns="137114" bIns="68557">
            <a:spAutoFit/>
          </a:bodyPr>
          <a:lstStyle>
            <a:lvl1pPr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One Fault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480478" y="6193074"/>
            <a:ext cx="1332323" cy="415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137114" tIns="68557" rIns="137114" bIns="68557">
            <a:spAutoFit/>
          </a:bodyPr>
          <a:lstStyle>
            <a:lvl1pPr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Five Faults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38200" y="5861199"/>
            <a:ext cx="441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892" tIns="30947" rIns="61892" bIns="30947"/>
          <a:lstStyle>
            <a:lvl1pPr marL="192088" indent="-192088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  <a:buFont typeface="Wingdings" pitchFamily="2" charset="2"/>
              <a:buNone/>
            </a:pPr>
            <a:r>
              <a:rPr lang="en-US" altLang="en-US" sz="18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Loose connections, poor contact, or shorts can result in hot spots.</a:t>
            </a:r>
          </a:p>
        </p:txBody>
      </p:sp>
      <p:pic>
        <p:nvPicPr>
          <p:cNvPr id="10" name="Picture 4" descr="GO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2200"/>
            <a:ext cx="3733800" cy="2801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083981" y="5194449"/>
            <a:ext cx="1699437" cy="415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137114" tIns="68557" rIns="137114" bIns="68557">
            <a:spAutoFit/>
          </a:bodyPr>
          <a:lstStyle>
            <a:lvl1pPr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371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Known Good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16923" y="1828800"/>
            <a:ext cx="2033551" cy="42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892" tIns="30947" rIns="61892" bIns="30947"/>
          <a:lstStyle>
            <a:lvl1pPr marL="192088" indent="-192088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</a:pPr>
            <a:r>
              <a:rPr lang="en-US" altLang="en-US" sz="2000" b="1" baseline="0" dirty="0">
                <a:solidFill>
                  <a:srgbClr val="000000"/>
                </a:solidFill>
                <a:latin typeface="Cambria" panose="02040503050406030204" pitchFamily="18" charset="0"/>
              </a:rPr>
              <a:t>PCB Inspection</a:t>
            </a:r>
          </a:p>
        </p:txBody>
      </p:sp>
    </p:spTree>
    <p:extLst>
      <p:ext uri="{BB962C8B-B14F-4D97-AF65-F5344CB8AC3E}">
        <p14:creationId xmlns:p14="http://schemas.microsoft.com/office/powerpoint/2010/main" val="398996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</a:rPr>
              <a:t>Applications for </a:t>
            </a:r>
            <a:r>
              <a:rPr lang="en-US" sz="2400" dirty="0" err="1" smtClean="0">
                <a:solidFill>
                  <a:srgbClr val="000000"/>
                </a:solidFill>
              </a:rPr>
              <a:t>IR</a:t>
            </a:r>
            <a:r>
              <a:rPr lang="en-US" sz="2400" dirty="0" smtClean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Electronics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pic>
        <p:nvPicPr>
          <p:cNvPr id="13" name="Picture 3" descr="circui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73" y="2237508"/>
            <a:ext cx="3603480" cy="337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circui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2" y="2237508"/>
            <a:ext cx="3604446" cy="337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45071" y="5901323"/>
            <a:ext cx="2932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Confirming Heat Calculations</a:t>
            </a:r>
          </a:p>
        </p:txBody>
      </p:sp>
    </p:spTree>
    <p:extLst>
      <p:ext uri="{BB962C8B-B14F-4D97-AF65-F5344CB8AC3E}">
        <p14:creationId xmlns:p14="http://schemas.microsoft.com/office/powerpoint/2010/main" val="24701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87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Building Diagnostics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pic>
        <p:nvPicPr>
          <p:cNvPr id="5" name="Content Placeholder 4" descr="Full Side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6056" y="1711037"/>
            <a:ext cx="2415309" cy="316290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37574" y="1717250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Mold</a:t>
            </a:r>
            <a:endParaRPr lang="en-US" b="1" dirty="0">
              <a:latin typeface="Cambria" panose="02040503050406030204" pitchFamily="18" charset="0"/>
            </a:endParaRPr>
          </a:p>
        </p:txBody>
      </p:sp>
      <p:pic>
        <p:nvPicPr>
          <p:cNvPr id="7" name="Picture 4" descr="IR_052403_00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1307" y="4154054"/>
            <a:ext cx="3112657" cy="2334493"/>
          </a:xfrm>
          <a:prstGeom prst="rect">
            <a:avLst/>
          </a:prstGeom>
          <a:noFill/>
        </p:spPr>
      </p:pic>
      <p:pic>
        <p:nvPicPr>
          <p:cNvPr id="8" name="Picture 3" descr="DC_052403_006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0545" y="1717250"/>
            <a:ext cx="3084945" cy="2313708"/>
          </a:xfrm>
          <a:noFill/>
        </p:spPr>
      </p:pic>
      <p:sp>
        <p:nvSpPr>
          <p:cNvPr id="9" name="Rectangle 8"/>
          <p:cNvSpPr/>
          <p:nvPr/>
        </p:nvSpPr>
        <p:spPr>
          <a:xfrm>
            <a:off x="573718" y="5139317"/>
            <a:ext cx="35756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Cambria" panose="02040503050406030204" pitchFamily="18" charset="0"/>
              </a:rPr>
              <a:t>Moisture = Mold</a:t>
            </a:r>
          </a:p>
          <a:p>
            <a:r>
              <a:rPr lang="en-US" b="1" dirty="0">
                <a:latin typeface="Cambria" panose="02040503050406030204" pitchFamily="18" charset="0"/>
              </a:rPr>
              <a:t>Scan an entire room in seconds.  Moisture meters have to make contact with every inch of </a:t>
            </a:r>
            <a:r>
              <a:rPr lang="en-US" b="1" dirty="0" smtClean="0">
                <a:latin typeface="Cambria" panose="02040503050406030204" pitchFamily="18" charset="0"/>
              </a:rPr>
              <a:t>surface.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036291" y="5470107"/>
            <a:ext cx="462351" cy="41563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Building Diagnostics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4550" r="3700" b="42839"/>
          <a:stretch>
            <a:fillRect/>
          </a:stretch>
        </p:blipFill>
        <p:spPr bwMode="auto">
          <a:xfrm>
            <a:off x="2029691" y="2673927"/>
            <a:ext cx="510540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43581" y="2064326"/>
            <a:ext cx="2077620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Heat loss surveys</a:t>
            </a:r>
          </a:p>
        </p:txBody>
      </p:sp>
    </p:spTree>
    <p:extLst>
      <p:ext uri="{BB962C8B-B14F-4D97-AF65-F5344CB8AC3E}">
        <p14:creationId xmlns:p14="http://schemas.microsoft.com/office/powerpoint/2010/main" val="36260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981"/>
            <a:ext cx="7772400" cy="1551709"/>
          </a:xfrm>
        </p:spPr>
        <p:txBody>
          <a:bodyPr/>
          <a:lstStyle/>
          <a:p>
            <a:r>
              <a:rPr lang="en-US" sz="2400" dirty="0"/>
              <a:t>Applications for </a:t>
            </a:r>
            <a:r>
              <a:rPr lang="en-US" sz="2400" dirty="0" err="1"/>
              <a:t>IR</a:t>
            </a:r>
            <a:r>
              <a:rPr lang="en-US" sz="2400" dirty="0"/>
              <a:t> Thermography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Automation</a:t>
            </a:r>
            <a:br>
              <a:rPr lang="en-US" dirty="0" smtClean="0"/>
            </a:br>
            <a:r>
              <a:rPr lang="en-US" sz="2400" dirty="0" smtClean="0"/>
              <a:t>(</a:t>
            </a:r>
            <a:r>
              <a:rPr lang="en-US" altLang="en-US" sz="2400" dirty="0" smtClean="0"/>
              <a:t>24 </a:t>
            </a:r>
            <a:r>
              <a:rPr lang="en-US" altLang="en-US" sz="2400" dirty="0"/>
              <a:t>Hour continuous </a:t>
            </a:r>
            <a:r>
              <a:rPr lang="en-US" altLang="en-US" sz="2400" dirty="0" smtClean="0"/>
              <a:t>monitoring)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79" y="2029402"/>
            <a:ext cx="33242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6" y="4484254"/>
            <a:ext cx="3657600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BottleS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6" y="2029402"/>
            <a:ext cx="342900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Heated Car Sea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40" y="4438074"/>
            <a:ext cx="3352800" cy="188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09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pic>
        <p:nvPicPr>
          <p:cNvPr id="5" name="Picture 3" descr="DC_Root_17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981200"/>
            <a:ext cx="4038600" cy="3028950"/>
          </a:xfrm>
          <a:noFill/>
        </p:spPr>
      </p:pic>
      <p:pic>
        <p:nvPicPr>
          <p:cNvPr id="6" name="Picture 4" descr="IR_Root_1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981200"/>
            <a:ext cx="4038600" cy="3028950"/>
          </a:xfrm>
          <a:prstGeom prst="rect">
            <a:avLst/>
          </a:prstGeom>
          <a:noFill/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524000" y="5562600"/>
            <a:ext cx="6096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b="1" baseline="0" dirty="0">
                <a:solidFill>
                  <a:srgbClr val="000000"/>
                </a:solidFill>
                <a:latin typeface="Cambria" panose="02040503050406030204" pitchFamily="18" charset="0"/>
              </a:rPr>
              <a:t>Allows for visual and thermal inspections without removing </a:t>
            </a:r>
            <a:r>
              <a:rPr lang="en-US" altLang="en-US" sz="2000" b="1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covers</a:t>
            </a:r>
            <a:endParaRPr lang="en-US" altLang="en-US" sz="2000" b="1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81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Remote Substation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752600"/>
            <a:ext cx="4052455" cy="450954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Allows 24x7x365 of data analysis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Saves Time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Safer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Faster Trending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Allows many users to access data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Autonomous Operation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Track potential problems without having to send personnel out to the location.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See information during the day or night and measure the temperature.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Can be used for security purposes, as well!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pic>
        <p:nvPicPr>
          <p:cNvPr id="6" name="Picture 5" descr="Subst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96" y="3516745"/>
            <a:ext cx="3524250" cy="274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ubs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t="1872" r="69768" b="66289"/>
          <a:stretch>
            <a:fillRect/>
          </a:stretch>
        </p:blipFill>
        <p:spPr bwMode="auto">
          <a:xfrm>
            <a:off x="6076950" y="1852848"/>
            <a:ext cx="2097232" cy="160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/>
          <p:cNvSpPr>
            <a:spLocks/>
          </p:cNvSpPr>
          <p:nvPr/>
        </p:nvSpPr>
        <p:spPr bwMode="auto">
          <a:xfrm>
            <a:off x="5263116" y="2654994"/>
            <a:ext cx="813834" cy="1034503"/>
          </a:xfrm>
          <a:custGeom>
            <a:avLst/>
            <a:gdLst>
              <a:gd name="T0" fmla="*/ 2147483647 w 768"/>
              <a:gd name="T1" fmla="*/ 2147483647 h 912"/>
              <a:gd name="T2" fmla="*/ 2147483647 w 768"/>
              <a:gd name="T3" fmla="*/ 2147483647 h 912"/>
              <a:gd name="T4" fmla="*/ 2147483647 w 768"/>
              <a:gd name="T5" fmla="*/ 0 h 912"/>
              <a:gd name="T6" fmla="*/ 0 60000 65536"/>
              <a:gd name="T7" fmla="*/ 0 60000 65536"/>
              <a:gd name="T8" fmla="*/ 0 60000 65536"/>
              <a:gd name="T9" fmla="*/ 0 w 768"/>
              <a:gd name="T10" fmla="*/ 0 h 912"/>
              <a:gd name="T11" fmla="*/ 768 w 768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8" h="912">
                <a:moveTo>
                  <a:pt x="192" y="912"/>
                </a:moveTo>
                <a:cubicBezTo>
                  <a:pt x="96" y="700"/>
                  <a:pt x="0" y="488"/>
                  <a:pt x="96" y="336"/>
                </a:cubicBezTo>
                <a:cubicBezTo>
                  <a:pt x="192" y="184"/>
                  <a:pt x="480" y="92"/>
                  <a:pt x="768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7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pic>
        <p:nvPicPr>
          <p:cNvPr id="5" name="Picture 4" descr="IR_13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92" y="2356401"/>
            <a:ext cx="4179875" cy="313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10102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650" y="2514947"/>
            <a:ext cx="3352800" cy="281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  <a:br>
              <a:rPr lang="en-US" dirty="0"/>
            </a:br>
            <a:r>
              <a:rPr lang="en-US" sz="2800" dirty="0"/>
              <a:t>It is illegal to hunt with </a:t>
            </a:r>
            <a:r>
              <a:rPr lang="en-US" sz="2800" dirty="0" err="1"/>
              <a:t>IR</a:t>
            </a:r>
            <a:r>
              <a:rPr lang="en-US" sz="2800" dirty="0" smtClean="0"/>
              <a:t>!!!!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pic>
        <p:nvPicPr>
          <p:cNvPr id="5" name="Picture 5" descr="DeerIR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" r="2671" b="4159"/>
          <a:stretch/>
        </p:blipFill>
        <p:spPr bwMode="auto">
          <a:xfrm>
            <a:off x="4627418" y="2161307"/>
            <a:ext cx="3860800" cy="33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Deer I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1" t="2160" r="1927" b="1890"/>
          <a:stretch/>
        </p:blipFill>
        <p:spPr bwMode="auto">
          <a:xfrm>
            <a:off x="572654" y="2161306"/>
            <a:ext cx="3722255" cy="33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Discontinuities and </a:t>
            </a:r>
            <a:r>
              <a:rPr lang="en-US" altLang="en-US" dirty="0" smtClean="0">
                <a:solidFill>
                  <a:srgbClr val="000000"/>
                </a:solidFill>
                <a:sym typeface="Symbol" pitchFamily="18" charset="2"/>
              </a:rPr>
              <a:t>Defects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C00000"/>
                </a:solidFill>
              </a:rPr>
              <a:t>Service Discontinuities: </a:t>
            </a:r>
            <a:r>
              <a:rPr lang="en-US" sz="2600" dirty="0"/>
              <a:t>are introduced during the use of the part.  Examples: </a:t>
            </a:r>
            <a:r>
              <a:rPr lang="en-US" sz="2600" dirty="0" smtClean="0"/>
              <a:t>corrosion</a:t>
            </a:r>
            <a:r>
              <a:rPr lang="en-US" sz="2600" dirty="0"/>
              <a:t>, erosion, fatigue cracking in pipes, girders, vessels, etc.</a:t>
            </a:r>
          </a:p>
          <a:p>
            <a:r>
              <a:rPr lang="en-US" sz="2600" dirty="0"/>
              <a:t>Quality control through NDE must monitor the above situations during all three phases.</a:t>
            </a:r>
          </a:p>
          <a:p>
            <a:endParaRPr lang="en-US" sz="2600" dirty="0" smtClean="0">
              <a:solidFill>
                <a:srgbClr val="C00000"/>
              </a:solidFill>
            </a:endParaRPr>
          </a:p>
          <a:p>
            <a:r>
              <a:rPr lang="en-US" sz="2600" dirty="0" smtClean="0">
                <a:solidFill>
                  <a:srgbClr val="C00000"/>
                </a:solidFill>
              </a:rPr>
              <a:t>Defects</a:t>
            </a:r>
            <a:r>
              <a:rPr lang="en-US" sz="2600" dirty="0" smtClean="0"/>
              <a:t> </a:t>
            </a:r>
            <a:r>
              <a:rPr lang="en-US" sz="2600" dirty="0"/>
              <a:t>are discontinuities that interfere with the usefulness of the part.  Engineering judgment, expressed as codes or specifications, is used to determine if a discontinuity is a defect or not.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Considerations in the Selection of NDE </a:t>
            </a:r>
            <a:r>
              <a:rPr lang="en-US" altLang="en-US" dirty="0" smtClean="0">
                <a:solidFill>
                  <a:srgbClr val="000000"/>
                </a:solidFill>
                <a:sym typeface="Symbol" pitchFamily="18" charset="2"/>
              </a:rPr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Safety: </a:t>
            </a:r>
            <a:r>
              <a:rPr lang="en-US" dirty="0"/>
              <a:t>how reliable the part or system must be.</a:t>
            </a:r>
          </a:p>
          <a:p>
            <a:r>
              <a:rPr lang="en-US" dirty="0">
                <a:solidFill>
                  <a:srgbClr val="C00000"/>
                </a:solidFill>
              </a:rPr>
              <a:t>Economy:</a:t>
            </a:r>
            <a:r>
              <a:rPr lang="en-US" dirty="0"/>
              <a:t> what the incentives based on cost versus reliability improvement are.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Inspection </a:t>
            </a:r>
            <a:r>
              <a:rPr lang="en-US" dirty="0">
                <a:solidFill>
                  <a:srgbClr val="C00000"/>
                </a:solidFill>
              </a:rPr>
              <a:t>constraints: </a:t>
            </a:r>
            <a:r>
              <a:rPr lang="en-US" dirty="0"/>
              <a:t>what type of inspection can physically be made.</a:t>
            </a:r>
          </a:p>
          <a:p>
            <a:r>
              <a:rPr lang="en-US" dirty="0">
                <a:solidFill>
                  <a:srgbClr val="C00000"/>
                </a:solidFill>
              </a:rPr>
              <a:t>Advantages and disadvantages: </a:t>
            </a:r>
            <a:r>
              <a:rPr lang="en-US" dirty="0"/>
              <a:t>which method will work most effectively for a given material and location.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Applications of </a:t>
            </a:r>
            <a:r>
              <a:rPr lang="en-US" altLang="en-US" dirty="0" smtClean="0">
                <a:solidFill>
                  <a:srgbClr val="000000"/>
                </a:solidFill>
                <a:sym typeface="Symbol" pitchFamily="18" charset="2"/>
              </a:rPr>
              <a:t>NDE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NDE technologies are being applied extensively in the aerospace, power and process industries, and in monitoring civil structures.</a:t>
            </a:r>
          </a:p>
          <a:p>
            <a:r>
              <a:rPr lang="en-US" dirty="0"/>
              <a:t>Another important application of NDE is in medical diagnostics where X-rays, Computer-Assisted Tomography (CAT), Magnetic Resonance Imaging (MRI), Positron Emission Tomography (PET), and ultrasonic testing, are used routinely.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8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Examples of Engineering Applications of </a:t>
            </a:r>
            <a:r>
              <a:rPr lang="en-US" altLang="en-US" dirty="0" smtClean="0">
                <a:solidFill>
                  <a:srgbClr val="000000"/>
                </a:solidFill>
                <a:sym typeface="Symbol" pitchFamily="18" charset="2"/>
              </a:rPr>
              <a:t>NDE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Pressure vessels, piping, and other stationary equipment.</a:t>
            </a:r>
          </a:p>
          <a:p>
            <a:r>
              <a:rPr lang="en-US" dirty="0"/>
              <a:t>Boiler and steam generator tubing.</a:t>
            </a:r>
          </a:p>
          <a:p>
            <a:r>
              <a:rPr lang="en-US" dirty="0"/>
              <a:t>Turbine blades, pump casing, bolting, etc.</a:t>
            </a:r>
          </a:p>
          <a:p>
            <a:r>
              <a:rPr lang="en-US" dirty="0" smtClean="0"/>
              <a:t>All </a:t>
            </a:r>
            <a:r>
              <a:rPr lang="en-US" dirty="0"/>
              <a:t>forms of weld joints.</a:t>
            </a:r>
          </a:p>
          <a:p>
            <a:endParaRPr lang="en-US" dirty="0" smtClean="0"/>
          </a:p>
          <a:p>
            <a:r>
              <a:rPr lang="en-US" dirty="0" smtClean="0"/>
              <a:t>Aerospace </a:t>
            </a:r>
            <a:r>
              <a:rPr lang="en-US" dirty="0"/>
              <a:t>structures: wings, fuselage, engine supports, landing gear,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6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In-Service Inspection (ISI) and </a:t>
            </a:r>
            <a:r>
              <a:rPr lang="en-US" altLang="en-US" dirty="0" err="1">
                <a:solidFill>
                  <a:srgbClr val="000000"/>
                </a:solidFill>
                <a:sym typeface="Symbol" pitchFamily="18" charset="2"/>
              </a:rPr>
              <a:t>ASME</a:t>
            </a:r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sym typeface="Symbol" pitchFamily="18" charset="2"/>
              </a:rPr>
              <a:t>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Continued in-service inspection (ISI) is necessary for equipment exposed to high pressure, temperature, and radiation conditions.</a:t>
            </a:r>
          </a:p>
          <a:p>
            <a:r>
              <a:rPr lang="en-US" dirty="0"/>
              <a:t>These requirements are published in the </a:t>
            </a:r>
            <a:r>
              <a:rPr lang="en-US" dirty="0" err="1"/>
              <a:t>ASME</a:t>
            </a:r>
            <a:r>
              <a:rPr lang="en-US" dirty="0"/>
              <a:t> (American Society of Mechanical Engineers) Boiler and Pressure Vessel Code.</a:t>
            </a:r>
          </a:p>
          <a:p>
            <a:r>
              <a:rPr lang="en-US" dirty="0"/>
              <a:t>Section XI of the Code deals with In-service Inspection of Nuclear Reactor Coolant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6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Summary of NDE Techniques</a:t>
            </a:r>
            <a:br>
              <a:rPr lang="en-US" altLang="en-US" dirty="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en-US" sz="2800" dirty="0">
                <a:solidFill>
                  <a:srgbClr val="000000"/>
                </a:solidFill>
                <a:sym typeface="Symbol" pitchFamily="18" charset="2"/>
              </a:rPr>
              <a:t>Eddy Current </a:t>
            </a:r>
            <a:r>
              <a:rPr lang="en-US" altLang="en-US" sz="2800" dirty="0" smtClean="0">
                <a:solidFill>
                  <a:srgbClr val="000000"/>
                </a:solidFill>
                <a:sym typeface="Symbol" pitchFamily="18" charset="2"/>
              </a:rPr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C00000"/>
                </a:solidFill>
              </a:rPr>
              <a:t>Applications</a:t>
            </a:r>
            <a:r>
              <a:rPr lang="en-US" sz="2600" dirty="0"/>
              <a:t> include surface and near surface discontinuities: cracks, composition, thickness, surface condition, eccentricity, etc.</a:t>
            </a:r>
          </a:p>
          <a:p>
            <a:r>
              <a:rPr lang="en-US" sz="2600" dirty="0">
                <a:solidFill>
                  <a:srgbClr val="C00000"/>
                </a:solidFill>
              </a:rPr>
              <a:t>Advantages:</a:t>
            </a:r>
            <a:r>
              <a:rPr lang="en-US" sz="2600" dirty="0"/>
              <a:t> Extremely rapid, can be automated, very sensitive, surface contact not necessary, permanent record of testing is available.</a:t>
            </a:r>
          </a:p>
          <a:p>
            <a:r>
              <a:rPr lang="en-US" sz="2600" dirty="0">
                <a:solidFill>
                  <a:srgbClr val="C00000"/>
                </a:solidFill>
              </a:rPr>
              <a:t>Limitations:</a:t>
            </a:r>
            <a:r>
              <a:rPr lang="en-US" sz="2600" dirty="0"/>
              <a:t> Shallow penetration, material must be electrically conductive, sensitive to geometry, difficult to interpret test data sometimes.  Requires good standards.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1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Summary of NDE Techniques</a:t>
            </a:r>
            <a:br>
              <a:rPr lang="en-US" altLang="en-US" dirty="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en-US" sz="2800" dirty="0">
                <a:solidFill>
                  <a:srgbClr val="000000"/>
                </a:solidFill>
                <a:sym typeface="Symbol" pitchFamily="18" charset="2"/>
              </a:rPr>
              <a:t>Ultrasonic </a:t>
            </a:r>
            <a:r>
              <a:rPr lang="en-US" altLang="en-US" sz="2800" dirty="0" smtClean="0">
                <a:solidFill>
                  <a:srgbClr val="000000"/>
                </a:solidFill>
                <a:sym typeface="Symbol" pitchFamily="18" charset="2"/>
              </a:rPr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599"/>
            <a:ext cx="7772400" cy="4619625"/>
          </a:xfrm>
        </p:spPr>
        <p:txBody>
          <a:bodyPr/>
          <a:lstStyle/>
          <a:p>
            <a:r>
              <a:rPr lang="en-US" sz="2600" dirty="0">
                <a:solidFill>
                  <a:srgbClr val="C00000"/>
                </a:solidFill>
              </a:rPr>
              <a:t>Applications</a:t>
            </a:r>
            <a:r>
              <a:rPr lang="en-US" sz="2600" dirty="0"/>
              <a:t> include surface and deep subsurface discontinuities: cracks, laminations, porosity, lack of fusion, inclusions, thickness, etc.</a:t>
            </a:r>
          </a:p>
          <a:p>
            <a:r>
              <a:rPr lang="en-US" sz="2600" dirty="0">
                <a:solidFill>
                  <a:srgbClr val="C00000"/>
                </a:solidFill>
              </a:rPr>
              <a:t>Advantages:</a:t>
            </a:r>
            <a:r>
              <a:rPr lang="en-US" sz="2600" dirty="0"/>
              <a:t> Rapid when automated, applicable to very thick specimens, can give location and size of discontinuity, good sensitivity, inspect from one side, portable.  This is a frequently used method.</a:t>
            </a:r>
          </a:p>
          <a:p>
            <a:r>
              <a:rPr lang="en-US" sz="2600" dirty="0">
                <a:solidFill>
                  <a:srgbClr val="C00000"/>
                </a:solidFill>
              </a:rPr>
              <a:t>Limitations: </a:t>
            </a:r>
            <a:r>
              <a:rPr lang="en-US" sz="2600" dirty="0" err="1"/>
              <a:t>Couplant</a:t>
            </a:r>
            <a:r>
              <a:rPr lang="en-US" sz="2600" dirty="0"/>
              <a:t> (usually liquid) required, thin complex shapes are difficult, depends on orientation of  discontinuity.  Requires good standards.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Summary of NDE Techniques</a:t>
            </a:r>
            <a:br>
              <a:rPr lang="en-US" altLang="en-US" dirty="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en-US" sz="2800" dirty="0" smtClean="0">
                <a:solidFill>
                  <a:srgbClr val="000000"/>
                </a:solidFill>
                <a:sym typeface="Symbol" pitchFamily="18" charset="2"/>
              </a:rPr>
              <a:t>Thermography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Applications: </a:t>
            </a:r>
            <a:r>
              <a:rPr lang="en-US" dirty="0"/>
              <a:t>Voids or lack of bond or continuity, thin or thick sections, loss of insulation, detection of heat sources. </a:t>
            </a:r>
          </a:p>
          <a:p>
            <a:r>
              <a:rPr lang="en-US" dirty="0">
                <a:solidFill>
                  <a:srgbClr val="C00000"/>
                </a:solidFill>
              </a:rPr>
              <a:t>Advantages:</a:t>
            </a:r>
            <a:r>
              <a:rPr lang="en-US" dirty="0"/>
              <a:t> Detect or locate hot or cold spots and heat generating discontinuities, permanent record, remote sensing, portable.</a:t>
            </a:r>
          </a:p>
          <a:p>
            <a:r>
              <a:rPr lang="en-US" dirty="0">
                <a:solidFill>
                  <a:srgbClr val="C00000"/>
                </a:solidFill>
              </a:rPr>
              <a:t>Limitations:</a:t>
            </a:r>
            <a:r>
              <a:rPr lang="en-US" dirty="0"/>
              <a:t> </a:t>
            </a:r>
            <a:r>
              <a:rPr lang="en-US" dirty="0" smtClean="0"/>
              <a:t>Resolution</a:t>
            </a:r>
            <a:r>
              <a:rPr lang="en-US" dirty="0"/>
              <a:t>, slow, specialized equipment are expensive, needs reference standards.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Summary of NDE Techniques</a:t>
            </a:r>
            <a:br>
              <a:rPr lang="en-US" altLang="en-US" dirty="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en-US" sz="2800" dirty="0">
                <a:solidFill>
                  <a:srgbClr val="000000"/>
                </a:solidFill>
                <a:sym typeface="Symbol" pitchFamily="18" charset="2"/>
              </a:rPr>
              <a:t>Radiographic </a:t>
            </a:r>
            <a:r>
              <a:rPr lang="en-US" altLang="en-US" sz="2800" dirty="0" smtClean="0">
                <a:solidFill>
                  <a:srgbClr val="000000"/>
                </a:solidFill>
                <a:sym typeface="Symbol" pitchFamily="18" charset="2"/>
              </a:rPr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438650"/>
          </a:xfrm>
        </p:spPr>
        <p:txBody>
          <a:bodyPr/>
          <a:lstStyle/>
          <a:p>
            <a:r>
              <a:rPr lang="en-US" sz="2400" dirty="0" smtClean="0"/>
              <a:t>Absorption of penetrating radiation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Applications</a:t>
            </a:r>
            <a:r>
              <a:rPr lang="en-US" sz="2400" dirty="0" smtClean="0"/>
              <a:t> </a:t>
            </a:r>
            <a:r>
              <a:rPr lang="en-US" sz="2400" dirty="0"/>
              <a:t>include subsurface discontinuities: cracks, voids, lack of fusion, inclusions, thickness variation, missing components, composition, etc.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Advantages: </a:t>
            </a:r>
            <a:r>
              <a:rPr lang="en-US" sz="2400" dirty="0"/>
              <a:t>Easily </a:t>
            </a:r>
            <a:r>
              <a:rPr lang="en-US" sz="2400" dirty="0" smtClean="0"/>
              <a:t>understood, </a:t>
            </a:r>
            <a:r>
              <a:rPr lang="en-US" sz="2400" dirty="0"/>
              <a:t>permanent records, usually moderate cost, applicable to a wide range of materials.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Limitations: </a:t>
            </a:r>
            <a:r>
              <a:rPr lang="en-US" sz="2400" dirty="0"/>
              <a:t>Radiation hazard, cannot detect laminations, requires complex array of sensors.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Remark:</a:t>
            </a:r>
            <a:r>
              <a:rPr lang="en-US" sz="2400" dirty="0"/>
              <a:t> One of the frequently used methods for high accuracy inspection (fuel inspection).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0000"/>
                </a:solidFill>
                <a:sym typeface="Symbol" pitchFamily="18" charset="2"/>
              </a:rPr>
              <a:t>Introduction to </a:t>
            </a:r>
            <a:r>
              <a:rPr lang="en-US" altLang="en-US" b="1" dirty="0" smtClean="0">
                <a:solidFill>
                  <a:srgbClr val="000000"/>
                </a:solidFill>
                <a:sym typeface="Symbol" pitchFamily="18" charset="2"/>
              </a:rPr>
              <a:t>NDE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>
                <a:solidFill>
                  <a:srgbClr val="000000"/>
                </a:solidFill>
                <a:sym typeface="Symbol" pitchFamily="18" charset="2"/>
              </a:rPr>
              <a:t>Nondestructive Examination (NDE) uses the </a:t>
            </a:r>
            <a:r>
              <a:rPr lang="en-US" altLang="en-US" i="1" dirty="0">
                <a:solidFill>
                  <a:srgbClr val="C00000"/>
                </a:solidFill>
                <a:sym typeface="Symbol" pitchFamily="18" charset="2"/>
              </a:rPr>
              <a:t>measurements</a:t>
            </a:r>
            <a:r>
              <a:rPr lang="en-US" altLang="en-US" i="1" dirty="0">
                <a:solidFill>
                  <a:srgbClr val="000000"/>
                </a:solidFill>
                <a:sym typeface="Symbol" pitchFamily="18" charset="2"/>
              </a:rPr>
              <a:t> of important characteristics of a structural or machine component to determine its physical soundness without altering or impairing its continued </a:t>
            </a:r>
            <a:r>
              <a:rPr lang="en-US" altLang="en-US" i="1" dirty="0">
                <a:solidFill>
                  <a:srgbClr val="0070C0"/>
                </a:solidFill>
                <a:sym typeface="Symbol" pitchFamily="18" charset="2"/>
              </a:rPr>
              <a:t>service</a:t>
            </a:r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 (according to </a:t>
            </a:r>
            <a:r>
              <a:rPr lang="en-US" altLang="en-US" dirty="0" err="1">
                <a:solidFill>
                  <a:srgbClr val="000000"/>
                </a:solidFill>
                <a:sym typeface="Symbol" pitchFamily="18" charset="2"/>
              </a:rPr>
              <a:t>EPRI</a:t>
            </a:r>
            <a:r>
              <a:rPr lang="en-US" altLang="en-US" dirty="0" smtClean="0">
                <a:solidFill>
                  <a:srgbClr val="000000"/>
                </a:solidFill>
                <a:sym typeface="Symbol" pitchFamily="18" charset="2"/>
              </a:rPr>
              <a:t>).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  <a:sym typeface="Symbol" pitchFamily="18" charset="2"/>
              </a:rPr>
              <a:t>NDE/</a:t>
            </a:r>
            <a:r>
              <a:rPr lang="en-US" altLang="en-US" sz="2400" dirty="0" err="1" smtClean="0">
                <a:solidFill>
                  <a:srgbClr val="000000"/>
                </a:solidFill>
                <a:sym typeface="Symbol" pitchFamily="18" charset="2"/>
              </a:rPr>
              <a:t>NDT</a:t>
            </a:r>
            <a:r>
              <a:rPr lang="en-US" altLang="en-US" sz="2400" dirty="0" smtClean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leaves the components </a:t>
            </a:r>
            <a:r>
              <a:rPr lang="en-US" altLang="en-US" sz="2400" dirty="0" smtClean="0">
                <a:solidFill>
                  <a:srgbClr val="000000"/>
                </a:solidFill>
                <a:sym typeface="Symbol" pitchFamily="18" charset="2"/>
              </a:rPr>
              <a:t>undamaged (large and expensive components)</a:t>
            </a:r>
            <a:endParaRPr lang="en-US" altLang="en-US" sz="2400" dirty="0">
              <a:solidFill>
                <a:srgbClr val="000000"/>
              </a:solidFill>
              <a:sym typeface="Symbol" pitchFamily="18" charset="2"/>
            </a:endParaRPr>
          </a:p>
          <a:p>
            <a:r>
              <a:rPr lang="en-US" altLang="en-US" sz="2400" dirty="0" smtClean="0">
                <a:solidFill>
                  <a:srgbClr val="000000"/>
                </a:solidFill>
                <a:sym typeface="Symbol" pitchFamily="18" charset="2"/>
              </a:rPr>
              <a:t>NDE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is an engineering tool to assure quality, reliability, and productivity.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847725"/>
          </a:xfrm>
        </p:spPr>
        <p:txBody>
          <a:bodyPr/>
          <a:lstStyle/>
          <a:p>
            <a:r>
              <a:rPr lang="en-US" altLang="en-US" dirty="0"/>
              <a:t>Eddy Current Testing (</a:t>
            </a:r>
            <a:r>
              <a:rPr lang="en-US" altLang="en-US" dirty="0" err="1"/>
              <a:t>ECT</a:t>
            </a:r>
            <a:r>
              <a:rPr lang="en-US" alt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2"/>
            <a:ext cx="5162550" cy="4581524"/>
          </a:xfrm>
        </p:spPr>
        <p:txBody>
          <a:bodyPr/>
          <a:lstStyle/>
          <a:p>
            <a:r>
              <a:rPr lang="en-US" sz="2300" dirty="0" err="1"/>
              <a:t>ECT</a:t>
            </a:r>
            <a:r>
              <a:rPr lang="en-US" sz="2300" dirty="0"/>
              <a:t> is a method of detecting and isolating </a:t>
            </a:r>
            <a:r>
              <a:rPr lang="en-US" sz="2300" dirty="0">
                <a:solidFill>
                  <a:srgbClr val="C00000"/>
                </a:solidFill>
              </a:rPr>
              <a:t>surface or near surface flaws, </a:t>
            </a:r>
            <a:r>
              <a:rPr lang="en-US" sz="2300" dirty="0" smtClean="0">
                <a:solidFill>
                  <a:srgbClr val="C00000"/>
                </a:solidFill>
              </a:rPr>
              <a:t>as well as corrosion mapping</a:t>
            </a:r>
            <a:r>
              <a:rPr lang="en-US" sz="2300" dirty="0" smtClean="0"/>
              <a:t>.</a:t>
            </a:r>
            <a:endParaRPr lang="en-US" sz="2300" dirty="0"/>
          </a:p>
          <a:p>
            <a:r>
              <a:rPr lang="en-US" sz="2300" dirty="0" err="1"/>
              <a:t>ECT</a:t>
            </a:r>
            <a:r>
              <a:rPr lang="en-US" sz="2300" dirty="0"/>
              <a:t> is used on electrically conductive materials.</a:t>
            </a:r>
          </a:p>
          <a:p>
            <a:r>
              <a:rPr lang="en-US" sz="2300" dirty="0"/>
              <a:t>It is based on </a:t>
            </a:r>
            <a:r>
              <a:rPr lang="en-US" sz="2300" dirty="0">
                <a:solidFill>
                  <a:srgbClr val="C00000"/>
                </a:solidFill>
              </a:rPr>
              <a:t>inducing small, circular currents</a:t>
            </a:r>
            <a:r>
              <a:rPr lang="en-US" sz="2300" dirty="0"/>
              <a:t> in a test specimen.</a:t>
            </a:r>
          </a:p>
          <a:p>
            <a:r>
              <a:rPr lang="en-US" sz="2300" dirty="0" err="1"/>
              <a:t>ECT</a:t>
            </a:r>
            <a:r>
              <a:rPr lang="en-US" sz="2300" dirty="0"/>
              <a:t> uses </a:t>
            </a:r>
            <a:r>
              <a:rPr lang="en-US" sz="2300" dirty="0" smtClean="0"/>
              <a:t>high </a:t>
            </a:r>
            <a:r>
              <a:rPr lang="en-US" sz="2300" dirty="0"/>
              <a:t>frequency </a:t>
            </a:r>
            <a:r>
              <a:rPr lang="en-US" sz="2300" dirty="0" smtClean="0"/>
              <a:t> AC </a:t>
            </a:r>
            <a:r>
              <a:rPr lang="en-US" sz="2300" dirty="0"/>
              <a:t>current in a primary coil to generate a magnetic field which in turn induces circular eddy currents in the material of interest</a:t>
            </a:r>
            <a:r>
              <a:rPr lang="en-US" sz="2300" dirty="0" smtClean="0"/>
              <a:t>.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4104" r="13376" b="6479"/>
          <a:stretch/>
        </p:blipFill>
        <p:spPr bwMode="auto">
          <a:xfrm>
            <a:off x="5917302" y="1694342"/>
            <a:ext cx="3192532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999" y="4127356"/>
            <a:ext cx="2557137" cy="217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757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Eddy Current Testing (</a:t>
            </a:r>
            <a:r>
              <a:rPr lang="en-US" altLang="en-US" dirty="0" err="1"/>
              <a:t>ECT</a:t>
            </a:r>
            <a:r>
              <a:rPr lang="en-US" alt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417291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dirty="0" err="1"/>
              <a:t>ECT</a:t>
            </a:r>
            <a:r>
              <a:rPr lang="en-US" sz="2400" dirty="0"/>
              <a:t> device obtains a signal by disruption of the eddy current due to a flaw, causing a change in the opposing magnetic field, and thus changing the coil impedance.</a:t>
            </a:r>
          </a:p>
          <a:p>
            <a:r>
              <a:rPr lang="en-US" sz="2400" dirty="0" err="1"/>
              <a:t>ECT</a:t>
            </a:r>
            <a:r>
              <a:rPr lang="en-US" sz="2400" dirty="0"/>
              <a:t> data consist of impedance plane signatures - inductive reactance and resistance.</a:t>
            </a:r>
          </a:p>
          <a:p>
            <a:pPr lvl="1"/>
            <a:r>
              <a:rPr lang="en-US" sz="2000" dirty="0"/>
              <a:t>R = Resistance, L = Inductive Reactance</a:t>
            </a:r>
          </a:p>
          <a:p>
            <a:pPr lvl="1"/>
            <a:r>
              <a:rPr lang="en-US" sz="2000" dirty="0"/>
              <a:t>Impedance magnitude = </a:t>
            </a:r>
            <a:r>
              <a:rPr lang="en-US" sz="2000" dirty="0" err="1"/>
              <a:t>sqrt</a:t>
            </a:r>
            <a:r>
              <a:rPr lang="en-US" sz="2000" dirty="0"/>
              <a:t>(R</a:t>
            </a:r>
            <a:r>
              <a:rPr lang="en-US" sz="2000" baseline="30000" dirty="0"/>
              <a:t>2</a:t>
            </a:r>
            <a:r>
              <a:rPr lang="en-US" sz="2000" dirty="0"/>
              <a:t> + L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Impedance plane angle: tan</a:t>
            </a:r>
            <a:r>
              <a:rPr lang="en-US" sz="2000" dirty="0" smtClean="0"/>
              <a:t>(</a:t>
            </a:r>
            <a:r>
              <a:rPr lang="en-US" altLang="en-US" sz="2000" b="1" dirty="0">
                <a:sym typeface="Symbol" pitchFamily="18" charset="2"/>
              </a:rPr>
              <a:t></a:t>
            </a:r>
            <a:r>
              <a:rPr lang="en-US" sz="2000" dirty="0" smtClean="0"/>
              <a:t>) </a:t>
            </a:r>
            <a:r>
              <a:rPr lang="en-US" sz="2000" dirty="0"/>
              <a:t>= L/R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4494371"/>
            <a:ext cx="1999621" cy="154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324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Eddy Current Testing (</a:t>
            </a:r>
            <a:r>
              <a:rPr lang="en-US" altLang="en-US" dirty="0" err="1"/>
              <a:t>ECT</a:t>
            </a:r>
            <a:r>
              <a:rPr lang="en-US" altLang="en-US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2" descr="EddyCurrent_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1" y="1793874"/>
            <a:ext cx="6003925" cy="455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963312" y="6499659"/>
            <a:ext cx="33634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200" baseline="0" dirty="0" smtClean="0">
                <a:latin typeface="Cambria" panose="02040503050406030204" pitchFamily="18" charset="0"/>
              </a:rPr>
              <a:t>www.olympus-ims.com/en/eddycurrenttesting</a:t>
            </a:r>
            <a:endParaRPr lang="en-US" altLang="en-US" sz="1200" baseline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74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Eddy Current Testing (</a:t>
            </a:r>
            <a:r>
              <a:rPr lang="en-US" altLang="en-US" dirty="0" err="1"/>
              <a:t>ECT</a:t>
            </a:r>
            <a:r>
              <a:rPr lang="en-US" alt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Eddy currents are affected by changes in the conductivity and magnetic property of material.</a:t>
            </a:r>
          </a:p>
          <a:p>
            <a:endParaRPr lang="en-US" dirty="0" smtClean="0"/>
          </a:p>
          <a:p>
            <a:r>
              <a:rPr lang="en-US" sz="2400" dirty="0" smtClean="0"/>
              <a:t>Applications </a:t>
            </a:r>
            <a:r>
              <a:rPr lang="en-US" sz="2400" dirty="0"/>
              <a:t>include detection and quantification of </a:t>
            </a:r>
          </a:p>
          <a:p>
            <a:pPr lvl="1"/>
            <a:r>
              <a:rPr lang="en-US" dirty="0"/>
              <a:t>Grain size, surface treatment, coating thickness</a:t>
            </a:r>
          </a:p>
          <a:p>
            <a:pPr lvl="1"/>
            <a:r>
              <a:rPr lang="en-US" dirty="0"/>
              <a:t>Hardness, composition</a:t>
            </a:r>
          </a:p>
          <a:p>
            <a:pPr lvl="1"/>
            <a:r>
              <a:rPr lang="en-US" dirty="0"/>
              <a:t>Cracks, inclusions, dents, holes, corrosion</a:t>
            </a:r>
          </a:p>
          <a:p>
            <a:pPr lvl="1"/>
            <a:r>
              <a:rPr lang="en-US" dirty="0"/>
              <a:t>Dimensions and geometry.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84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Eddy Current Testing (</a:t>
            </a:r>
            <a:r>
              <a:rPr lang="en-US" altLang="en-US" sz="2400" dirty="0" err="1"/>
              <a:t>ECT</a:t>
            </a:r>
            <a:r>
              <a:rPr lang="en-US" altLang="en-US" sz="2400" dirty="0"/>
              <a:t>)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dirty="0" smtClean="0"/>
              <a:t>Measuring </a:t>
            </a:r>
            <a:r>
              <a:rPr lang="en-US" altLang="en-US" dirty="0"/>
              <a:t>Coating Thickness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876261" y="6418064"/>
            <a:ext cx="32880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200" baseline="0" dirty="0" smtClean="0">
                <a:latin typeface="Cambria" panose="02040503050406030204" pitchFamily="18" charset="0"/>
              </a:rPr>
              <a:t>www.olympus-ims.com/en/eddycurrenttesting</a:t>
            </a:r>
            <a:endParaRPr lang="en-US" altLang="en-US" sz="1200" baseline="0" dirty="0">
              <a:latin typeface="Cambria" panose="02040503050406030204" pitchFamily="18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05" y="2466975"/>
            <a:ext cx="3773487" cy="286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31" y="2792809"/>
            <a:ext cx="3197257" cy="2213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77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Examples of </a:t>
            </a:r>
            <a:r>
              <a:rPr lang="en-US" altLang="en-US" dirty="0" err="1">
                <a:solidFill>
                  <a:schemeClr val="tx1"/>
                </a:solidFill>
              </a:rPr>
              <a:t>ECT</a:t>
            </a:r>
            <a:r>
              <a:rPr lang="en-US" altLang="en-US" dirty="0">
                <a:solidFill>
                  <a:schemeClr val="tx1"/>
                </a:solidFill>
              </a:rPr>
              <a:t> Probes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24547" y="1836049"/>
            <a:ext cx="2856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mbria" panose="02040503050406030204" pitchFamily="18" charset="0"/>
              </a:rPr>
              <a:t>Bobbin Probe</a:t>
            </a:r>
          </a:p>
          <a:p>
            <a:pPr algn="ctr"/>
            <a:r>
              <a:rPr lang="en-US" dirty="0" smtClean="0">
                <a:latin typeface="Cambria" panose="02040503050406030204" pitchFamily="18" charset="0"/>
              </a:rPr>
              <a:t>For pipes and tubes inspection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68748" y="3656146"/>
            <a:ext cx="3797015" cy="1597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03" y="2784787"/>
            <a:ext cx="2045358" cy="99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376477" y="1971424"/>
            <a:ext cx="2317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mbria" panose="02040503050406030204" pitchFamily="18" charset="0"/>
              </a:rPr>
              <a:t>Pancake or Flat Probe</a:t>
            </a:r>
          </a:p>
          <a:p>
            <a:pPr algn="ctr"/>
            <a:r>
              <a:rPr lang="en-US" dirty="0" smtClean="0">
                <a:latin typeface="Cambria" panose="02040503050406030204" pitchFamily="18" charset="0"/>
              </a:rPr>
              <a:t>For surface Examination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19" y="4747064"/>
            <a:ext cx="18383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31942" y="3977562"/>
            <a:ext cx="360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mbria" panose="02040503050406030204" pitchFamily="18" charset="0"/>
              </a:rPr>
              <a:t>Encircling Probe</a:t>
            </a:r>
          </a:p>
          <a:p>
            <a:pPr algn="ctr"/>
            <a:r>
              <a:rPr lang="en-US" dirty="0" smtClean="0">
                <a:latin typeface="Cambria" panose="02040503050406030204" pitchFamily="18" charset="0"/>
              </a:rPr>
              <a:t>Inspection of bar and tubular materials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8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Differential Bobbin </a:t>
            </a:r>
            <a:r>
              <a:rPr lang="en-US" sz="2800" dirty="0" smtClean="0"/>
              <a:t>Probe</a:t>
            </a:r>
            <a:br>
              <a:rPr lang="en-US" sz="2800" dirty="0" smtClean="0"/>
            </a:br>
            <a:r>
              <a:rPr lang="en-US" sz="2000" dirty="0" smtClean="0"/>
              <a:t>(complex signal – can detect sudden flaws)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2070100"/>
            <a:ext cx="5986463" cy="362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787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Eddy Current Testing (</a:t>
            </a:r>
            <a:r>
              <a:rPr lang="en-US" altLang="en-US" dirty="0" err="1"/>
              <a:t>ECT</a:t>
            </a:r>
            <a:r>
              <a:rPr lang="en-US" altLang="en-US" dirty="0" smtClean="0"/>
              <a:t>)</a:t>
            </a:r>
            <a:br>
              <a:rPr lang="en-US" altLang="en-US" dirty="0" smtClean="0"/>
            </a:br>
            <a:r>
              <a:rPr lang="en-US" altLang="en-US" dirty="0" smtClean="0"/>
              <a:t>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Examinations of heat exchanger, boiler, condenser, and steam generator tubing are the most common applications in the utility industry.</a:t>
            </a:r>
          </a:p>
          <a:p>
            <a:r>
              <a:rPr lang="en-US" sz="2400" dirty="0" smtClean="0"/>
              <a:t>When </a:t>
            </a:r>
            <a:r>
              <a:rPr lang="en-US" sz="2400" dirty="0"/>
              <a:t>an alternating current (AC) passes through a coil placed adjacent to an electrically conductive material, electrical currents (eddy currents) are induced in the material.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coil is excited by applying a low-amp AC of 50 kHz – 1000 kHz.</a:t>
            </a:r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penetration</a:t>
            </a:r>
            <a:r>
              <a:rPr lang="en-US" sz="2400" dirty="0"/>
              <a:t> of induced eddy current is inversely proportional to the AC frequency.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55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Depth of </a:t>
            </a:r>
            <a:r>
              <a:rPr lang="en-US" altLang="en-US" dirty="0" smtClean="0"/>
              <a:t>Penetration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2" descr="Depthpene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974850"/>
            <a:ext cx="57150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672311" y="6470452"/>
            <a:ext cx="18755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400" baseline="0" dirty="0">
                <a:latin typeface="Arial" charset="0"/>
              </a:rPr>
              <a:t>http://www.ndt-ed.org</a:t>
            </a:r>
          </a:p>
        </p:txBody>
      </p:sp>
    </p:spTree>
    <p:extLst>
      <p:ext uri="{BB962C8B-B14F-4D97-AF65-F5344CB8AC3E}">
        <p14:creationId xmlns:p14="http://schemas.microsoft.com/office/powerpoint/2010/main" val="1409184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Eddy Current Testing (</a:t>
            </a:r>
            <a:r>
              <a:rPr lang="en-US" altLang="en-US" dirty="0" err="1"/>
              <a:t>ECT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eddy currents, in turn, generate electromagnetic fields that oppose the primary coil field and thereby change its effective electrical impedance.  The magnitude and phase of this parameter depend on</a:t>
            </a:r>
          </a:p>
          <a:p>
            <a:pPr lvl="1"/>
            <a:r>
              <a:rPr lang="en-US" sz="2000" dirty="0"/>
              <a:t>Probe-to-material distance</a:t>
            </a:r>
          </a:p>
          <a:p>
            <a:pPr lvl="1"/>
            <a:r>
              <a:rPr lang="en-US" sz="2000" dirty="0"/>
              <a:t>Geometry of the test piece</a:t>
            </a:r>
          </a:p>
          <a:p>
            <a:pPr lvl="1"/>
            <a:r>
              <a:rPr lang="en-US" sz="2000" dirty="0"/>
              <a:t>Material conductivity</a:t>
            </a:r>
          </a:p>
          <a:p>
            <a:pPr lvl="1"/>
            <a:r>
              <a:rPr lang="en-US" sz="2000" dirty="0"/>
              <a:t>Presence of </a:t>
            </a:r>
            <a:r>
              <a:rPr lang="en-US" sz="2000" dirty="0" smtClean="0"/>
              <a:t>defects</a:t>
            </a:r>
            <a:endParaRPr lang="en-US" sz="2000" dirty="0"/>
          </a:p>
          <a:p>
            <a:r>
              <a:rPr lang="en-US" sz="2400" dirty="0"/>
              <a:t>Thus, conditions that affect the material characteristics or defects present in the near-surface region can be detected by a change in the coil impedance.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9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Introduction to NDE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Proper implementation of NDE technologies minimizes field repair and liability </a:t>
            </a:r>
            <a:r>
              <a:rPr lang="en-US" sz="2400" dirty="0" smtClean="0"/>
              <a:t>losses </a:t>
            </a:r>
          </a:p>
          <a:p>
            <a:pPr lvl="1"/>
            <a:r>
              <a:rPr lang="en-US" sz="2000" dirty="0" smtClean="0"/>
              <a:t>Detecting, locating, and sizing</a:t>
            </a:r>
          </a:p>
          <a:p>
            <a:pPr lvl="1"/>
            <a:r>
              <a:rPr lang="en-US" sz="2000" dirty="0" smtClean="0"/>
              <a:t>Because of different merits and limitations of NDE methods, full inspection of a material or component usually requires more than one NDE method</a:t>
            </a:r>
          </a:p>
          <a:p>
            <a:r>
              <a:rPr lang="en-US" sz="2400" b="1" dirty="0" smtClean="0"/>
              <a:t>Applications:</a:t>
            </a:r>
            <a:r>
              <a:rPr lang="en-US" sz="2400" dirty="0" smtClean="0"/>
              <a:t> detecting flaws and displacement, physical, structural and dimensional assessment, </a:t>
            </a:r>
          </a:p>
          <a:p>
            <a:r>
              <a:rPr lang="en-US" sz="2400" dirty="0" smtClean="0"/>
              <a:t>Maintenance and condition monitoring techniques:</a:t>
            </a:r>
          </a:p>
          <a:p>
            <a:pPr lvl="1"/>
            <a:r>
              <a:rPr lang="en-US" sz="2000" dirty="0" smtClean="0"/>
              <a:t>Non-destructive testing</a:t>
            </a:r>
            <a:endParaRPr lang="en-US" sz="2000" dirty="0"/>
          </a:p>
          <a:p>
            <a:pPr lvl="1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Destructive testing </a:t>
            </a:r>
            <a:r>
              <a:rPr lang="en-US" sz="2000" dirty="0" smtClean="0"/>
              <a:t>(mainly based on fracture mechanics)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3425"/>
          </a:xfrm>
        </p:spPr>
        <p:txBody>
          <a:bodyPr/>
          <a:lstStyle/>
          <a:p>
            <a:r>
              <a:rPr lang="en-US" altLang="en-US" sz="2000" dirty="0"/>
              <a:t>Eddy Current Testing (</a:t>
            </a:r>
            <a:r>
              <a:rPr lang="en-US" altLang="en-US" sz="2000" dirty="0" err="1"/>
              <a:t>ECT</a:t>
            </a:r>
            <a:r>
              <a:rPr lang="en-US" altLang="en-US" sz="2000" dirty="0"/>
              <a:t>)</a:t>
            </a:r>
            <a:r>
              <a:rPr lang="en-US" altLang="en-US" sz="2800" dirty="0"/>
              <a:t/>
            </a:r>
            <a:br>
              <a:rPr lang="en-US" altLang="en-US" sz="2800" dirty="0"/>
            </a:br>
            <a:r>
              <a:rPr lang="en-US" altLang="en-US" sz="2800" dirty="0"/>
              <a:t>Considerations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43025"/>
                <a:ext cx="7772400" cy="1704975"/>
              </a:xfrm>
            </p:spPr>
            <p:txBody>
              <a:bodyPr/>
              <a:lstStyle/>
              <a:p>
                <a:r>
                  <a:rPr lang="en-US" sz="2400" dirty="0" smtClean="0"/>
                  <a:t>These are displayed as </a:t>
                </a:r>
                <a:r>
                  <a:rPr lang="en-US" sz="2400" dirty="0" err="1"/>
                  <a:t>Lissajous</a:t>
                </a:r>
                <a:r>
                  <a:rPr lang="en-US" sz="2400" dirty="0"/>
                  <a:t> ( /`</a:t>
                </a:r>
                <a:r>
                  <a:rPr lang="en-US" sz="2400" dirty="0" err="1"/>
                  <a:t>lisəʒu</a:t>
                </a:r>
                <a:r>
                  <a:rPr lang="en-US" sz="2400" dirty="0"/>
                  <a:t>:/ ) figures on the eddy current instrument screen or a computer monitor.</a:t>
                </a:r>
              </a:p>
              <a:p>
                <a:r>
                  <a:rPr lang="en-US" sz="2400" dirty="0" err="1"/>
                  <a:t>Lissajous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figures: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𝑎𝑡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𝐵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𝑏𝑡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/2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43025"/>
                <a:ext cx="7772400" cy="1704975"/>
              </a:xfrm>
              <a:blipFill rotWithShape="1">
                <a:blip r:embed="rId2"/>
                <a:stretch>
                  <a:fillRect l="-1095" t="-2473" r="-1721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5" descr="120px-Lissajous_curve_1by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325755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120px-Lissajous_curve_3by2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3" y="323215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120px-Lissajous_curve_3by4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325755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120px-Lissajous_curve_5by4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509905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120px-Lissajous_curve_5by6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5078413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120px-Lissajous_curve_9by8">
            <a:hlinkClick r:id="rId13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5091113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1046163" y="4521200"/>
            <a:ext cx="1571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i="1" dirty="0"/>
              <a:t>a</a:t>
            </a:r>
            <a:r>
              <a:rPr lang="en-US" altLang="en-US" dirty="0"/>
              <a:t> = 1, </a:t>
            </a:r>
            <a:r>
              <a:rPr lang="en-US" altLang="en-US" i="1" dirty="0"/>
              <a:t>b</a:t>
            </a:r>
            <a:r>
              <a:rPr lang="en-US" altLang="en-US" dirty="0"/>
              <a:t> = 2 (1:2)</a:t>
            </a:r>
          </a:p>
        </p:txBody>
      </p:sp>
      <p:sp>
        <p:nvSpPr>
          <p:cNvPr id="12" name="Rectangle 36"/>
          <p:cNvSpPr>
            <a:spLocks noChangeArrowheads="1"/>
          </p:cNvSpPr>
          <p:nvPr/>
        </p:nvSpPr>
        <p:spPr bwMode="auto">
          <a:xfrm>
            <a:off x="3713163" y="4495800"/>
            <a:ext cx="1571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i="1"/>
              <a:t>a</a:t>
            </a:r>
            <a:r>
              <a:rPr lang="en-US" altLang="en-US"/>
              <a:t> = 3, </a:t>
            </a:r>
            <a:r>
              <a:rPr lang="en-US" altLang="en-US" i="1"/>
              <a:t>b</a:t>
            </a:r>
            <a:r>
              <a:rPr lang="en-US" altLang="en-US"/>
              <a:t> = 2 (3:2)</a:t>
            </a:r>
          </a:p>
        </p:txBody>
      </p:sp>
      <p:sp>
        <p:nvSpPr>
          <p:cNvPr id="13" name="Rectangle 37"/>
          <p:cNvSpPr>
            <a:spLocks noChangeArrowheads="1"/>
          </p:cNvSpPr>
          <p:nvPr/>
        </p:nvSpPr>
        <p:spPr bwMode="auto">
          <a:xfrm>
            <a:off x="6456363" y="4483100"/>
            <a:ext cx="1571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i="1"/>
              <a:t>a</a:t>
            </a:r>
            <a:r>
              <a:rPr lang="en-US" altLang="en-US"/>
              <a:t> = 3, </a:t>
            </a:r>
            <a:r>
              <a:rPr lang="en-US" altLang="en-US" i="1"/>
              <a:t>b</a:t>
            </a:r>
            <a:r>
              <a:rPr lang="en-US" altLang="en-US"/>
              <a:t> = 4 (3:4)</a:t>
            </a: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1033463" y="6311900"/>
            <a:ext cx="1571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i="1"/>
              <a:t>a</a:t>
            </a:r>
            <a:r>
              <a:rPr lang="en-US" altLang="en-US"/>
              <a:t> = 5, </a:t>
            </a:r>
            <a:r>
              <a:rPr lang="en-US" altLang="en-US" i="1"/>
              <a:t>b</a:t>
            </a:r>
            <a:r>
              <a:rPr lang="en-US" altLang="en-US"/>
              <a:t> = 4 (5:4)</a:t>
            </a:r>
          </a:p>
        </p:txBody>
      </p:sp>
      <p:sp>
        <p:nvSpPr>
          <p:cNvPr id="15" name="Rectangle 39"/>
          <p:cNvSpPr>
            <a:spLocks noChangeArrowheads="1"/>
          </p:cNvSpPr>
          <p:nvPr/>
        </p:nvSpPr>
        <p:spPr bwMode="auto">
          <a:xfrm>
            <a:off x="3725863" y="6311900"/>
            <a:ext cx="1571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i="1"/>
              <a:t>a</a:t>
            </a:r>
            <a:r>
              <a:rPr lang="en-US" altLang="en-US"/>
              <a:t> = 5, </a:t>
            </a:r>
            <a:r>
              <a:rPr lang="en-US" altLang="en-US" i="1"/>
              <a:t>b</a:t>
            </a:r>
            <a:r>
              <a:rPr lang="en-US" altLang="en-US"/>
              <a:t> = 6 (5:6)</a:t>
            </a:r>
          </a:p>
        </p:txBody>
      </p:sp>
      <p:sp>
        <p:nvSpPr>
          <p:cNvPr id="16" name="Rectangle 40"/>
          <p:cNvSpPr>
            <a:spLocks noChangeArrowheads="1"/>
          </p:cNvSpPr>
          <p:nvPr/>
        </p:nvSpPr>
        <p:spPr bwMode="auto">
          <a:xfrm>
            <a:off x="6443663" y="6337300"/>
            <a:ext cx="1571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i="1"/>
              <a:t>a</a:t>
            </a:r>
            <a:r>
              <a:rPr lang="en-US" altLang="en-US"/>
              <a:t> = 9, </a:t>
            </a:r>
            <a:r>
              <a:rPr lang="en-US" altLang="en-US" i="1"/>
              <a:t>b</a:t>
            </a:r>
            <a:r>
              <a:rPr lang="en-US" altLang="en-US"/>
              <a:t> = 8 (9:8)</a:t>
            </a:r>
          </a:p>
        </p:txBody>
      </p:sp>
    </p:spTree>
    <p:extLst>
      <p:ext uri="{BB962C8B-B14F-4D97-AF65-F5344CB8AC3E}">
        <p14:creationId xmlns:p14="http://schemas.microsoft.com/office/powerpoint/2010/main" val="2550024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Flaw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Eddy current flaw characterization is performed using both signal amplitude and phase angle.</a:t>
            </a:r>
          </a:p>
          <a:p>
            <a:r>
              <a:rPr lang="en-US" dirty="0">
                <a:solidFill>
                  <a:srgbClr val="C00000"/>
                </a:solidFill>
              </a:rPr>
              <a:t>Signal amplitude</a:t>
            </a:r>
            <a:r>
              <a:rPr lang="en-US" dirty="0"/>
              <a:t> is directly proportional to the flaw volume.</a:t>
            </a:r>
          </a:p>
          <a:p>
            <a:r>
              <a:rPr lang="en-US" dirty="0">
                <a:solidFill>
                  <a:srgbClr val="C00000"/>
                </a:solidFill>
              </a:rPr>
              <a:t>Phase angle </a:t>
            </a:r>
            <a:r>
              <a:rPr lang="en-US" dirty="0"/>
              <a:t>is primarily affected by flaw depth.</a:t>
            </a:r>
          </a:p>
          <a:p>
            <a:r>
              <a:rPr lang="en-US" dirty="0"/>
              <a:t>Standard </a:t>
            </a:r>
            <a:r>
              <a:rPr lang="en-US" dirty="0" err="1"/>
              <a:t>ASME</a:t>
            </a:r>
            <a:r>
              <a:rPr lang="en-US" dirty="0"/>
              <a:t> tubing with known flaws is used for calibrating both phase angle and magnitude parameters in </a:t>
            </a:r>
            <a:r>
              <a:rPr lang="en-US" dirty="0" err="1"/>
              <a:t>ECT</a:t>
            </a:r>
            <a:r>
              <a:rPr lang="en-US" dirty="0"/>
              <a:t> equipment.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9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Typical Impedance Plane plots for a tube with different size holes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95300"/>
          </a:xfrm>
        </p:spPr>
        <p:txBody>
          <a:bodyPr/>
          <a:lstStyle/>
          <a:p>
            <a:r>
              <a:rPr lang="en-US" sz="2400" dirty="0" err="1"/>
              <a:t>ASME</a:t>
            </a:r>
            <a:r>
              <a:rPr lang="en-US" sz="2400" dirty="0"/>
              <a:t> </a:t>
            </a:r>
            <a:r>
              <a:rPr lang="en-US" sz="2400" dirty="0" smtClean="0"/>
              <a:t>Standard Tube Specimen (</a:t>
            </a:r>
            <a:r>
              <a:rPr lang="en-US" sz="2400" dirty="0"/>
              <a:t>TW: </a:t>
            </a:r>
            <a:r>
              <a:rPr lang="en-US" sz="2400" dirty="0" smtClean="0"/>
              <a:t>Tube  </a:t>
            </a:r>
            <a:r>
              <a:rPr lang="en-US" sz="2400" dirty="0"/>
              <a:t>Wall)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9" y="2400300"/>
            <a:ext cx="4866592" cy="424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37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42950"/>
          </a:xfrm>
        </p:spPr>
        <p:txBody>
          <a:bodyPr/>
          <a:lstStyle/>
          <a:p>
            <a:r>
              <a:rPr lang="en-US" altLang="en-US" sz="2400" dirty="0"/>
              <a:t>Structural Defects in a U-Tube Steam Generator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471613"/>
            <a:ext cx="6148388" cy="508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3412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Advantages of </a:t>
            </a:r>
            <a:r>
              <a:rPr lang="en-US" altLang="en-US" dirty="0" err="1"/>
              <a:t>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Examination is rapid and easily automated.</a:t>
            </a:r>
          </a:p>
          <a:p>
            <a:r>
              <a:rPr lang="en-US" dirty="0"/>
              <a:t>A permanent record of examination results can be obtained.</a:t>
            </a:r>
          </a:p>
          <a:p>
            <a:r>
              <a:rPr lang="en-US" dirty="0"/>
              <a:t>Examination of coated materials and coating thickness measurements are possible.</a:t>
            </a:r>
          </a:p>
          <a:p>
            <a:r>
              <a:rPr lang="en-US" dirty="0"/>
              <a:t>Adaptable to a wide range of materials and configurations.</a:t>
            </a:r>
          </a:p>
          <a:p>
            <a:r>
              <a:rPr lang="en-US" dirty="0"/>
              <a:t>Entire volumes of thin materials such as tubing can be examined.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0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Disadvantages of </a:t>
            </a:r>
            <a:r>
              <a:rPr lang="en-US" altLang="en-US" dirty="0" err="1"/>
              <a:t>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ECT</a:t>
            </a:r>
            <a:r>
              <a:rPr lang="en-US" dirty="0"/>
              <a:t> can be applied only on electrically conductive materials.</a:t>
            </a:r>
          </a:p>
          <a:p>
            <a:r>
              <a:rPr lang="en-US" dirty="0"/>
              <a:t>Sensitive only to surface and near surface discontinuities.</a:t>
            </a:r>
          </a:p>
          <a:p>
            <a:r>
              <a:rPr lang="en-US" dirty="0"/>
              <a:t>Since various factors (such as geometry, probe wobble, electrical and magnetic properties) may affect eddy current signals, data interpretation requires highly trained personnel.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83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Ultrasonic Examination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648200"/>
          </a:xfrm>
        </p:spPr>
        <p:txBody>
          <a:bodyPr/>
          <a:lstStyle/>
          <a:p>
            <a:r>
              <a:rPr lang="en-US" sz="2400" dirty="0"/>
              <a:t>Ultrasonic examination is a volumetric technique that uses sound waves </a:t>
            </a:r>
            <a:r>
              <a:rPr lang="en-US" sz="2400" dirty="0" smtClean="0"/>
              <a:t>(ultrasonic waves) </a:t>
            </a:r>
            <a:r>
              <a:rPr lang="en-US" sz="2400" dirty="0"/>
              <a:t>with frequencies greater than the human hearing limit </a:t>
            </a:r>
            <a:r>
              <a:rPr lang="en-US" sz="2400" dirty="0" smtClean="0"/>
              <a:t>(20 kHz).</a:t>
            </a:r>
            <a:endParaRPr lang="en-US" sz="2400" dirty="0"/>
          </a:p>
          <a:p>
            <a:r>
              <a:rPr lang="en-US" sz="2400" dirty="0" smtClean="0"/>
              <a:t>Sound </a:t>
            </a:r>
            <a:r>
              <a:rPr lang="en-US" sz="2400" dirty="0"/>
              <a:t>waves are used because they propagate very well in metals and poorly in air.</a:t>
            </a:r>
          </a:p>
          <a:p>
            <a:r>
              <a:rPr lang="en-US" sz="2400" dirty="0"/>
              <a:t>Ultrasonic test frequency range: </a:t>
            </a:r>
            <a:r>
              <a:rPr lang="en-US" sz="2400" dirty="0" smtClean="0"/>
              <a:t>0.1 </a:t>
            </a:r>
            <a:r>
              <a:rPr lang="en-US" sz="2400" dirty="0"/>
              <a:t>– </a:t>
            </a:r>
            <a:r>
              <a:rPr lang="en-US" sz="2400" dirty="0" smtClean="0"/>
              <a:t>25 </a:t>
            </a:r>
            <a:r>
              <a:rPr lang="en-US" sz="2400" dirty="0"/>
              <a:t>MHz</a:t>
            </a:r>
          </a:p>
          <a:p>
            <a:r>
              <a:rPr lang="en-US" sz="2400" dirty="0" smtClean="0"/>
              <a:t>Piezoelectric </a:t>
            </a:r>
            <a:r>
              <a:rPr lang="en-US" sz="2400" dirty="0"/>
              <a:t>transducers are used to convert an electrical signal to </a:t>
            </a:r>
            <a:r>
              <a:rPr lang="en-US" sz="2400" dirty="0" smtClean="0"/>
              <a:t>high frequency sound waves.</a:t>
            </a:r>
            <a:endParaRPr lang="en-US" sz="2400" dirty="0"/>
          </a:p>
          <a:p>
            <a:r>
              <a:rPr lang="en-US" sz="2400" dirty="0" smtClean="0"/>
              <a:t>The waves propagate into the medium and reflected from the far surface. The reflected waves are detected by the same or by a different transducer.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78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Principle of Ultrasonic Examination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typical power and process industry applications use the </a:t>
            </a:r>
            <a:r>
              <a:rPr lang="en-US" dirty="0">
                <a:solidFill>
                  <a:srgbClr val="C00000"/>
                </a:solidFill>
              </a:rPr>
              <a:t>pulse-echo</a:t>
            </a:r>
            <a:r>
              <a:rPr lang="en-US" dirty="0"/>
              <a:t> ultrasonic technique.</a:t>
            </a:r>
          </a:p>
          <a:p>
            <a:pPr lvl="1"/>
            <a:r>
              <a:rPr lang="en-US" dirty="0"/>
              <a:t>A transducer receives a high-frequency pulse that causes it to vibrate, generating ultrasonic waves in the piezoelectric material.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acoustic pulse travels through the specimen until it is reflected from either the back surface </a:t>
            </a:r>
            <a:r>
              <a:rPr lang="en-US" dirty="0" smtClean="0"/>
              <a:t>(</a:t>
            </a:r>
            <a:r>
              <a:rPr lang="en-US" dirty="0" err="1" smtClean="0"/>
              <a:t>Backwall</a:t>
            </a:r>
            <a:r>
              <a:rPr lang="en-US" dirty="0" smtClean="0"/>
              <a:t>) or </a:t>
            </a:r>
            <a:r>
              <a:rPr lang="en-US" dirty="0"/>
              <a:t>some other discontinuity.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93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Typical Ultrasonic Normal Beam Pulse-Echo </a:t>
            </a:r>
            <a:r>
              <a:rPr lang="en-US" altLang="en-US" sz="2800" dirty="0" smtClean="0">
                <a:solidFill>
                  <a:schemeClr val="tx1"/>
                </a:solidFill>
              </a:rPr>
              <a:t>Test with Oscilloscope Display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t="21439" r="13262" b="16223"/>
          <a:stretch/>
        </p:blipFill>
        <p:spPr bwMode="auto">
          <a:xfrm>
            <a:off x="2207957" y="1857068"/>
            <a:ext cx="4802444" cy="480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406514" y="3257755"/>
            <a:ext cx="372396" cy="2286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5668297" y="5299587"/>
            <a:ext cx="299883" cy="325284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486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Principle of Ultrasonic Examination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602018"/>
          </a:xfrm>
        </p:spPr>
        <p:txBody>
          <a:bodyPr/>
          <a:lstStyle/>
          <a:p>
            <a:r>
              <a:rPr lang="en-US" sz="2300" dirty="0"/>
              <a:t>The reflected waves are detected by the same transducer and the information is processed to determine the location of the flaw.</a:t>
            </a:r>
          </a:p>
          <a:p>
            <a:r>
              <a:rPr lang="en-US" sz="2300" dirty="0"/>
              <a:t>The large signal on the left represents the initial high voltage pulse applied to the transducer.</a:t>
            </a:r>
          </a:p>
          <a:p>
            <a:r>
              <a:rPr lang="en-US" sz="2300" dirty="0"/>
              <a:t>The signals to the right of this initial pulse represent reflections from internal discontinuities and the back surface.</a:t>
            </a:r>
          </a:p>
          <a:p>
            <a:r>
              <a:rPr lang="en-US" sz="2300" dirty="0"/>
              <a:t>The position along the horizontal scale is calibrated to represent actual </a:t>
            </a:r>
            <a:r>
              <a:rPr lang="en-US" sz="2300" dirty="0">
                <a:solidFill>
                  <a:srgbClr val="C00000"/>
                </a:solidFill>
              </a:rPr>
              <a:t>component thickness</a:t>
            </a:r>
            <a:r>
              <a:rPr lang="en-US" sz="2300" dirty="0" smtClean="0"/>
              <a:t>.</a:t>
            </a:r>
            <a:endParaRPr lang="en-US" sz="2300" dirty="0"/>
          </a:p>
          <a:p>
            <a:r>
              <a:rPr lang="en-US" sz="2300" dirty="0" smtClean="0"/>
              <a:t>Decrease in signal amplitude is the indicator of flaw dimension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3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Destructive Examination</a:t>
            </a:r>
            <a:br>
              <a:rPr lang="en-US" altLang="en-US" dirty="0">
                <a:solidFill>
                  <a:srgbClr val="000000"/>
                </a:solidFill>
                <a:sym typeface="Symbol" pitchFamily="18" charset="2"/>
              </a:rPr>
            </a:b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(e.g. Material t</a:t>
            </a:r>
            <a:r>
              <a:rPr lang="en-US" altLang="en-US" sz="2400" dirty="0" smtClean="0">
                <a:solidFill>
                  <a:srgbClr val="000000"/>
                </a:solidFill>
                <a:sym typeface="Symbol" pitchFamily="18" charset="2"/>
              </a:rPr>
              <a:t>esting and crash test)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1919289"/>
            <a:ext cx="3588085" cy="421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4" y="2513012"/>
            <a:ext cx="3959225" cy="261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7858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solidFill>
                  <a:srgbClr val="000000"/>
                </a:solidFill>
              </a:rPr>
              <a:t>Example of </a:t>
            </a:r>
            <a:r>
              <a:rPr lang="en-US" altLang="en-US" sz="2400" dirty="0" smtClean="0">
                <a:solidFill>
                  <a:srgbClr val="000000"/>
                </a:solidFill>
              </a:rPr>
              <a:t>Single </a:t>
            </a:r>
            <a:r>
              <a:rPr lang="en-US" altLang="en-US" sz="2400" dirty="0">
                <a:solidFill>
                  <a:srgbClr val="000000"/>
                </a:solidFill>
              </a:rPr>
              <a:t>and Dual Transducers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52600"/>
                <a:ext cx="7772400" cy="1923473"/>
              </a:xfrm>
            </p:spPr>
            <p:txBody>
              <a:bodyPr/>
              <a:lstStyle/>
              <a:p>
                <a:r>
                  <a:rPr lang="en-US" sz="2400" dirty="0" smtClean="0"/>
                  <a:t>To detect: thickness, position of defect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𝐷𝑠𝑖𝑡𝑎𝑛𝑐𝑒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𝑜𝑓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𝑑𝑒𝑓𝑒𝑐𝑡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𝑓𝑟𝑜𝑚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𝑡h𝑒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𝑠𝑢𝑟𝑓𝑎𝑐𝑒</m:t>
                      </m:r>
                      <m:r>
                        <a:rPr lang="en-US" sz="24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𝑣</m:t>
                    </m:r>
                    <m:r>
                      <a:rPr lang="en-US" sz="2400" b="0" i="0" smtClean="0">
                        <a:latin typeface="Cambria Math"/>
                      </a:rPr>
                      <m:t>: </m:t>
                    </m:r>
                  </m:oMath>
                </a14:m>
                <a:r>
                  <a:rPr lang="en-US" sz="2400" dirty="0" smtClean="0"/>
                  <a:t>speed of the ultrasonic wave,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: time measured between two peaks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52600"/>
                <a:ext cx="7772400" cy="1923473"/>
              </a:xfrm>
              <a:blipFill rotWithShape="1">
                <a:blip r:embed="rId2"/>
                <a:stretch>
                  <a:fillRect l="-1095" t="-2201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2" r="1002" b="3121"/>
          <a:stretch/>
        </p:blipFill>
        <p:spPr bwMode="auto">
          <a:xfrm>
            <a:off x="1025627" y="4027055"/>
            <a:ext cx="7174475" cy="261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4162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Applications of Ultrasonic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Thickness measurement.</a:t>
            </a:r>
          </a:p>
          <a:p>
            <a:r>
              <a:rPr lang="en-US" dirty="0"/>
              <a:t>Flaw detection and sizing.</a:t>
            </a:r>
          </a:p>
          <a:p>
            <a:r>
              <a:rPr lang="en-US" dirty="0"/>
              <a:t>Erosion </a:t>
            </a:r>
            <a:r>
              <a:rPr lang="en-US" dirty="0" smtClean="0"/>
              <a:t>and corrosion </a:t>
            </a:r>
            <a:r>
              <a:rPr lang="en-US" dirty="0"/>
              <a:t>damage assessment.</a:t>
            </a:r>
          </a:p>
          <a:p>
            <a:endParaRPr lang="en-US" dirty="0" smtClean="0"/>
          </a:p>
          <a:p>
            <a:r>
              <a:rPr lang="en-US" dirty="0" smtClean="0"/>
              <a:t>Examination </a:t>
            </a:r>
            <a:r>
              <a:rPr lang="en-US" dirty="0"/>
              <a:t>of piping, welding, bolting, turbine rotors, and plant structural components.</a:t>
            </a:r>
          </a:p>
          <a:p>
            <a:r>
              <a:rPr lang="en-US" dirty="0"/>
              <a:t>Passive ultrasonic testing is used for leak detection.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845574"/>
          </a:xfrm>
        </p:spPr>
        <p:txBody>
          <a:bodyPr/>
          <a:lstStyle/>
          <a:p>
            <a:r>
              <a:rPr lang="en-US" altLang="en-US" dirty="0"/>
              <a:t>Acoustic Impedance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5342"/>
            <a:ext cx="7772400" cy="3097161"/>
          </a:xfrm>
        </p:spPr>
        <p:txBody>
          <a:bodyPr/>
          <a:lstStyle/>
          <a:p>
            <a:r>
              <a:rPr lang="en-US" sz="2400" dirty="0"/>
              <a:t>When the medium changes (at an interface), for example from water to steel, an ultrasonic wave can undergo</a:t>
            </a:r>
          </a:p>
          <a:p>
            <a:pPr lvl="1"/>
            <a:r>
              <a:rPr lang="en-US" sz="2000" dirty="0"/>
              <a:t>Reflection</a:t>
            </a:r>
          </a:p>
          <a:p>
            <a:pPr lvl="1"/>
            <a:r>
              <a:rPr lang="en-US" sz="2000" dirty="0"/>
              <a:t>Refraction</a:t>
            </a:r>
          </a:p>
          <a:p>
            <a:pPr lvl="1"/>
            <a:r>
              <a:rPr lang="en-US" sz="2000" dirty="0"/>
              <a:t>Mode conversion</a:t>
            </a:r>
          </a:p>
          <a:p>
            <a:r>
              <a:rPr lang="en-US" sz="2400" dirty="0"/>
              <a:t>This is because each medium has different acoustic impedance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7191" y="5508522"/>
            <a:ext cx="39555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Cambria" panose="02040503050406030204" pitchFamily="18" charset="0"/>
              </a:rPr>
              <a:t>Example of Transmission and Reflection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r="4377" b="3068"/>
          <a:stretch/>
        </p:blipFill>
        <p:spPr bwMode="auto">
          <a:xfrm>
            <a:off x="4732697" y="4669993"/>
            <a:ext cx="3221600" cy="208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258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Acoustic Impedance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Acoustic impedance is defined as </a:t>
            </a:r>
            <a:r>
              <a:rPr lang="en-US" sz="2400" dirty="0">
                <a:solidFill>
                  <a:srgbClr val="C00000"/>
                </a:solidFill>
              </a:rPr>
              <a:t>Z = </a:t>
            </a:r>
            <a:r>
              <a:rPr lang="el-GR" sz="2400" dirty="0">
                <a:solidFill>
                  <a:srgbClr val="C00000"/>
                </a:solidFill>
              </a:rPr>
              <a:t>ρ</a:t>
            </a:r>
            <a:r>
              <a:rPr lang="en-US" sz="2400" dirty="0">
                <a:solidFill>
                  <a:srgbClr val="C00000"/>
                </a:solidFill>
              </a:rPr>
              <a:t>V</a:t>
            </a:r>
          </a:p>
          <a:p>
            <a:pPr lvl="1"/>
            <a:r>
              <a:rPr lang="el-GR" sz="2000" dirty="0"/>
              <a:t>ρ </a:t>
            </a:r>
            <a:r>
              <a:rPr lang="en-US" sz="2000" dirty="0"/>
              <a:t>= density of the medium</a:t>
            </a:r>
          </a:p>
          <a:p>
            <a:pPr lvl="1"/>
            <a:r>
              <a:rPr lang="en-US" sz="2000" dirty="0"/>
              <a:t>V = velocity of sound wave in the medium</a:t>
            </a:r>
          </a:p>
          <a:p>
            <a:endParaRPr lang="en-US" altLang="en-US" sz="2400" dirty="0" smtClean="0">
              <a:sym typeface="Symbol" pitchFamily="18" charset="2"/>
            </a:endParaRPr>
          </a:p>
          <a:p>
            <a:r>
              <a:rPr lang="en-US" altLang="en-US" sz="2400" dirty="0" err="1" smtClean="0">
                <a:sym typeface="Symbol" pitchFamily="18" charset="2"/>
              </a:rPr>
              <a:t>Z</a:t>
            </a:r>
            <a:r>
              <a:rPr lang="en-US" altLang="en-US" sz="2400" baseline="-25000" dirty="0" err="1" smtClean="0">
                <a:sym typeface="Symbol" pitchFamily="18" charset="2"/>
              </a:rPr>
              <a:t>steel</a:t>
            </a:r>
            <a:r>
              <a:rPr lang="en-US" altLang="en-US" sz="2400" dirty="0" smtClean="0"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= 4.4556 g/cm</a:t>
            </a:r>
            <a:r>
              <a:rPr lang="en-US" altLang="en-US" sz="2400" baseline="30000" dirty="0">
                <a:sym typeface="Symbol" pitchFamily="18" charset="2"/>
              </a:rPr>
              <a:t>2</a:t>
            </a:r>
            <a:r>
              <a:rPr lang="en-US" altLang="en-US" sz="2400" dirty="0">
                <a:cs typeface="Times New Roman" pitchFamily="18" charset="0"/>
                <a:sym typeface="Symbol" pitchFamily="18" charset="2"/>
              </a:rPr>
              <a:t>·</a:t>
            </a:r>
            <a:r>
              <a:rPr lang="en-US" altLang="en-US" sz="2400" dirty="0">
                <a:sym typeface="Symbol" pitchFamily="18" charset="2"/>
              </a:rPr>
              <a:t> sec</a:t>
            </a:r>
          </a:p>
          <a:p>
            <a:pPr lvl="1"/>
            <a:r>
              <a:rPr lang="en-US" altLang="en-US" sz="2000" dirty="0">
                <a:sym typeface="Symbol" pitchFamily="18" charset="2"/>
              </a:rPr>
              <a:t></a:t>
            </a:r>
            <a:r>
              <a:rPr lang="en-US" altLang="en-US" sz="2000" baseline="-25000" dirty="0">
                <a:sym typeface="Symbol" pitchFamily="18" charset="2"/>
              </a:rPr>
              <a:t>steel</a:t>
            </a:r>
            <a:r>
              <a:rPr lang="en-US" altLang="en-US" sz="2000" dirty="0">
                <a:sym typeface="Symbol" pitchFamily="18" charset="2"/>
              </a:rPr>
              <a:t> = 7.9 g/cm</a:t>
            </a:r>
            <a:r>
              <a:rPr lang="en-US" altLang="en-US" sz="2000" baseline="30000" dirty="0">
                <a:sym typeface="Symbol" pitchFamily="18" charset="2"/>
              </a:rPr>
              <a:t>3</a:t>
            </a:r>
            <a:r>
              <a:rPr lang="en-US" altLang="en-US" sz="2000" dirty="0">
                <a:sym typeface="Symbol" pitchFamily="18" charset="2"/>
              </a:rPr>
              <a:t>, </a:t>
            </a:r>
            <a:r>
              <a:rPr lang="en-US" altLang="en-US" sz="2000" dirty="0" err="1">
                <a:sym typeface="Symbol" pitchFamily="18" charset="2"/>
              </a:rPr>
              <a:t>V</a:t>
            </a:r>
            <a:r>
              <a:rPr lang="en-US" altLang="en-US" sz="2000" baseline="-25000" dirty="0" err="1">
                <a:sym typeface="Symbol" pitchFamily="18" charset="2"/>
              </a:rPr>
              <a:t>L</a:t>
            </a:r>
            <a:r>
              <a:rPr lang="en-US" altLang="en-US" sz="2000" dirty="0">
                <a:sym typeface="Symbol" pitchFamily="18" charset="2"/>
              </a:rPr>
              <a:t> = 0.564 cm/ sec</a:t>
            </a:r>
          </a:p>
          <a:p>
            <a:r>
              <a:rPr lang="en-US" altLang="en-US" sz="2400" dirty="0" err="1">
                <a:sym typeface="Symbol" pitchFamily="18" charset="2"/>
              </a:rPr>
              <a:t>Z</a:t>
            </a:r>
            <a:r>
              <a:rPr lang="en-US" altLang="en-US" sz="2400" baseline="-25000" dirty="0" err="1">
                <a:sym typeface="Symbol" pitchFamily="18" charset="2"/>
              </a:rPr>
              <a:t>water</a:t>
            </a:r>
            <a:r>
              <a:rPr lang="en-US" altLang="en-US" sz="2400" dirty="0">
                <a:sym typeface="Symbol" pitchFamily="18" charset="2"/>
              </a:rPr>
              <a:t> = 0.149 g/cm</a:t>
            </a:r>
            <a:r>
              <a:rPr lang="en-US" altLang="en-US" sz="2400" baseline="30000" dirty="0">
                <a:sym typeface="Symbol" pitchFamily="18" charset="2"/>
              </a:rPr>
              <a:t>2</a:t>
            </a:r>
            <a:r>
              <a:rPr lang="en-US" altLang="en-US" sz="2400" dirty="0">
                <a:cs typeface="Times New Roman" pitchFamily="18" charset="0"/>
                <a:sym typeface="Symbol" pitchFamily="18" charset="2"/>
              </a:rPr>
              <a:t>·</a:t>
            </a:r>
            <a:r>
              <a:rPr lang="en-US" altLang="en-US" sz="2400" dirty="0">
                <a:sym typeface="Symbol" pitchFamily="18" charset="2"/>
              </a:rPr>
              <a:t> sec</a:t>
            </a:r>
          </a:p>
          <a:p>
            <a:pPr lvl="1"/>
            <a:r>
              <a:rPr lang="en-US" altLang="en-US" sz="2000" dirty="0">
                <a:sym typeface="Symbol" pitchFamily="18" charset="2"/>
              </a:rPr>
              <a:t></a:t>
            </a:r>
            <a:r>
              <a:rPr lang="en-US" altLang="en-US" sz="2000" baseline="-25000" dirty="0">
                <a:sym typeface="Symbol" pitchFamily="18" charset="2"/>
              </a:rPr>
              <a:t>water</a:t>
            </a:r>
            <a:r>
              <a:rPr lang="en-US" altLang="en-US" sz="2000" dirty="0">
                <a:sym typeface="Symbol" pitchFamily="18" charset="2"/>
              </a:rPr>
              <a:t> = 1.0 g/cm</a:t>
            </a:r>
            <a:r>
              <a:rPr lang="en-US" altLang="en-US" sz="2000" baseline="30000" dirty="0">
                <a:sym typeface="Symbol" pitchFamily="18" charset="2"/>
              </a:rPr>
              <a:t>3</a:t>
            </a:r>
            <a:r>
              <a:rPr lang="en-US" altLang="en-US" sz="2000" dirty="0">
                <a:sym typeface="Symbol" pitchFamily="18" charset="2"/>
              </a:rPr>
              <a:t>, </a:t>
            </a:r>
            <a:r>
              <a:rPr lang="en-US" altLang="en-US" sz="2000" dirty="0" err="1">
                <a:sym typeface="Symbol" pitchFamily="18" charset="2"/>
              </a:rPr>
              <a:t>V</a:t>
            </a:r>
            <a:r>
              <a:rPr lang="en-US" altLang="en-US" sz="2000" baseline="-25000" dirty="0" err="1">
                <a:sym typeface="Symbol" pitchFamily="18" charset="2"/>
              </a:rPr>
              <a:t>L</a:t>
            </a:r>
            <a:r>
              <a:rPr lang="en-US" altLang="en-US" sz="2000" dirty="0">
                <a:sym typeface="Symbol" pitchFamily="18" charset="2"/>
              </a:rPr>
              <a:t> = 0.149 cm/ sec</a:t>
            </a:r>
          </a:p>
          <a:p>
            <a:r>
              <a:rPr lang="en-US" altLang="en-US" sz="2400" dirty="0" err="1">
                <a:sym typeface="Symbol" pitchFamily="18" charset="2"/>
              </a:rPr>
              <a:t>Z</a:t>
            </a:r>
            <a:r>
              <a:rPr lang="en-US" altLang="en-US" sz="2400" baseline="-25000" dirty="0" err="1">
                <a:sym typeface="Symbol" pitchFamily="18" charset="2"/>
              </a:rPr>
              <a:t>air</a:t>
            </a:r>
            <a:r>
              <a:rPr lang="en-US" altLang="en-US" sz="2400" dirty="0">
                <a:sym typeface="Symbol" pitchFamily="18" charset="2"/>
              </a:rPr>
              <a:t> = 0.00004 g/cm</a:t>
            </a:r>
            <a:r>
              <a:rPr lang="en-US" altLang="en-US" sz="2400" baseline="30000" dirty="0">
                <a:sym typeface="Symbol" pitchFamily="18" charset="2"/>
              </a:rPr>
              <a:t>2 </a:t>
            </a:r>
            <a:r>
              <a:rPr lang="en-US" altLang="en-US" sz="2400" dirty="0">
                <a:cs typeface="Times New Roman" pitchFamily="18" charset="0"/>
                <a:sym typeface="Symbol" pitchFamily="18" charset="2"/>
              </a:rPr>
              <a:t>·</a:t>
            </a:r>
            <a:r>
              <a:rPr lang="en-US" altLang="en-US" sz="2400" dirty="0">
                <a:sym typeface="Symbol" pitchFamily="18" charset="2"/>
              </a:rPr>
              <a:t>  </a:t>
            </a:r>
            <a:r>
              <a:rPr lang="en-US" altLang="en-US" sz="2400" dirty="0" smtClean="0">
                <a:sym typeface="Symbol" pitchFamily="18" charset="2"/>
              </a:rPr>
              <a:t>sec</a:t>
            </a:r>
            <a:endParaRPr lang="en-US" altLang="en-US" dirty="0" smtClean="0">
              <a:sym typeface="Symbol" pitchFamily="18" charset="2"/>
            </a:endParaRPr>
          </a:p>
          <a:p>
            <a:pPr lvl="1"/>
            <a:r>
              <a:rPr lang="en-US" altLang="en-US" sz="2000" dirty="0" smtClean="0">
                <a:sym typeface="Symbol" pitchFamily="18" charset="2"/>
              </a:rPr>
              <a:t></a:t>
            </a:r>
            <a:r>
              <a:rPr lang="en-US" altLang="en-US" sz="2000" baseline="-25000" dirty="0">
                <a:sym typeface="Symbol" pitchFamily="18" charset="2"/>
              </a:rPr>
              <a:t>air</a:t>
            </a:r>
            <a:r>
              <a:rPr lang="en-US" altLang="en-US" sz="2000" dirty="0">
                <a:sym typeface="Symbol" pitchFamily="18" charset="2"/>
              </a:rPr>
              <a:t> = 0.000129 g/cm</a:t>
            </a:r>
            <a:r>
              <a:rPr lang="en-US" altLang="en-US" sz="2000" baseline="30000" dirty="0">
                <a:sym typeface="Symbol" pitchFamily="18" charset="2"/>
              </a:rPr>
              <a:t>3</a:t>
            </a:r>
            <a:r>
              <a:rPr lang="en-US" altLang="en-US" sz="2000" dirty="0">
                <a:sym typeface="Symbol" pitchFamily="18" charset="2"/>
              </a:rPr>
              <a:t>, </a:t>
            </a:r>
            <a:r>
              <a:rPr lang="en-US" altLang="en-US" sz="2000" dirty="0" err="1">
                <a:sym typeface="Symbol" pitchFamily="18" charset="2"/>
              </a:rPr>
              <a:t>V</a:t>
            </a:r>
            <a:r>
              <a:rPr lang="en-US" altLang="en-US" sz="2000" baseline="-25000" dirty="0" err="1">
                <a:sym typeface="Symbol" pitchFamily="18" charset="2"/>
              </a:rPr>
              <a:t>L</a:t>
            </a:r>
            <a:r>
              <a:rPr lang="en-US" altLang="en-US" sz="2000" dirty="0">
                <a:sym typeface="Symbol" pitchFamily="18" charset="2"/>
              </a:rPr>
              <a:t> = 0.0331 cm/ sec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1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Wave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2868561"/>
          </a:xfrm>
        </p:spPr>
        <p:txBody>
          <a:bodyPr/>
          <a:lstStyle/>
          <a:p>
            <a:r>
              <a:rPr lang="en-US" sz="2400" dirty="0"/>
              <a:t>Medium of propagation could be solids, liquids, and gases.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longitudinal wave propagation in a material, the molecules vibrate back and forth parallel to the direction of wave.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general, other types of wave propagation such as shear waves must be considered.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32651" r="10772" b="34698"/>
          <a:stretch/>
        </p:blipFill>
        <p:spPr bwMode="auto">
          <a:xfrm>
            <a:off x="2381250" y="4697515"/>
            <a:ext cx="45148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515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07923"/>
          </a:xfrm>
        </p:spPr>
        <p:txBody>
          <a:bodyPr/>
          <a:lstStyle/>
          <a:p>
            <a:r>
              <a:rPr lang="en-US" altLang="en-US" dirty="0"/>
              <a:t>Wave 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27355"/>
                <a:ext cx="7772400" cy="5240593"/>
              </a:xfrm>
            </p:spPr>
            <p:txBody>
              <a:bodyPr/>
              <a:lstStyle/>
              <a:p>
                <a:r>
                  <a:rPr lang="en-US" sz="2400" dirty="0" smtClean="0"/>
                  <a:t>The reflection (out of the interface) and refraction (</a:t>
                </a:r>
                <a:r>
                  <a:rPr lang="en-US" sz="2400" dirty="0"/>
                  <a:t>through the interface) are governed </a:t>
                </a:r>
                <a:r>
                  <a:rPr lang="en-US" sz="2400" dirty="0" smtClean="0"/>
                  <a:t>by Snell’s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sz="2400" dirty="0"/>
                  <a:t>V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and V</a:t>
                </a:r>
                <a:r>
                  <a:rPr lang="en-US" sz="2400" baseline="-25000" dirty="0"/>
                  <a:t>R</a:t>
                </a:r>
                <a:r>
                  <a:rPr lang="en-US" sz="2400" dirty="0"/>
                  <a:t> are velocities of propagation in the </a:t>
                </a:r>
                <a:r>
                  <a:rPr lang="en-US" sz="2400" dirty="0" smtClean="0"/>
                  <a:t>two media</a:t>
                </a:r>
                <a:r>
                  <a:rPr lang="en-US" sz="2400" dirty="0"/>
                  <a:t>, and </a:t>
                </a:r>
                <a:r>
                  <a:rPr lang="el-GR" sz="2400" dirty="0" smtClean="0">
                    <a:latin typeface="Cambria"/>
                  </a:rPr>
                  <a:t>ϴ</a:t>
                </a:r>
                <a:r>
                  <a:rPr lang="en-US" sz="2400" baseline="-25000" dirty="0" smtClean="0"/>
                  <a:t>I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and </a:t>
                </a:r>
                <a:r>
                  <a:rPr lang="el-GR" sz="2400" dirty="0" smtClean="0">
                    <a:latin typeface="Cambria"/>
                  </a:rPr>
                  <a:t>ϴ</a:t>
                </a:r>
                <a:r>
                  <a:rPr lang="en-US" sz="2400" baseline="-25000" dirty="0" smtClean="0"/>
                  <a:t>R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are the corresponding </a:t>
                </a:r>
                <a:r>
                  <a:rPr lang="en-US" sz="2400" dirty="0" smtClean="0"/>
                  <a:t>angles </a:t>
                </a:r>
                <a:r>
                  <a:rPr lang="en-US" sz="2400" dirty="0"/>
                  <a:t>of reflection and </a:t>
                </a:r>
                <a:r>
                  <a:rPr lang="en-US" sz="2400" dirty="0" smtClean="0"/>
                  <a:t>refraction.</a:t>
                </a:r>
              </a:p>
              <a:p>
                <a:pPr marL="400050" lvl="1" indent="0">
                  <a:buNone/>
                </a:pPr>
                <a:endParaRPr lang="en-US" sz="2000" dirty="0" smtClean="0"/>
              </a:p>
              <a:p>
                <a:pPr marL="400050" lvl="1" indent="0">
                  <a:buNone/>
                </a:pPr>
                <a:r>
                  <a:rPr lang="en-US" sz="2000" dirty="0" smtClean="0"/>
                  <a:t>These </a:t>
                </a:r>
                <a:r>
                  <a:rPr lang="en-US" sz="2000" dirty="0"/>
                  <a:t>issues are important in </a:t>
                </a:r>
                <a:endParaRPr lang="en-US" sz="2000" dirty="0" smtClean="0"/>
              </a:p>
              <a:p>
                <a:pPr marL="400050" lvl="1" indent="0">
                  <a:buNone/>
                </a:pPr>
                <a:r>
                  <a:rPr lang="en-US" sz="2000" dirty="0" smtClean="0"/>
                  <a:t>testing </a:t>
                </a:r>
                <a:r>
                  <a:rPr lang="en-US" sz="2000" dirty="0"/>
                  <a:t>for </a:t>
                </a:r>
                <a:r>
                  <a:rPr lang="en-US" sz="2000" dirty="0" smtClean="0"/>
                  <a:t>subsurface </a:t>
                </a:r>
                <a:r>
                  <a:rPr lang="en-US" sz="2000" dirty="0"/>
                  <a:t>defects </a:t>
                </a:r>
                <a:endParaRPr lang="en-US" sz="2000" dirty="0" smtClean="0"/>
              </a:p>
              <a:p>
                <a:pPr marL="400050" lvl="1" indent="0">
                  <a:buNone/>
                </a:pPr>
                <a:r>
                  <a:rPr lang="en-US" sz="2000" dirty="0" smtClean="0"/>
                  <a:t>that </a:t>
                </a:r>
                <a:r>
                  <a:rPr lang="en-US" sz="2000" dirty="0"/>
                  <a:t>are oriented at an </a:t>
                </a:r>
                <a:r>
                  <a:rPr lang="en-US" sz="2000" dirty="0" smtClean="0"/>
                  <a:t>angle </a:t>
                </a:r>
                <a:r>
                  <a:rPr lang="en-US" sz="2000" dirty="0"/>
                  <a:t>to </a:t>
                </a:r>
                <a:endParaRPr lang="en-US" sz="2000" dirty="0" smtClean="0"/>
              </a:p>
              <a:p>
                <a:pPr marL="400050" lvl="1" indent="0">
                  <a:buNone/>
                </a:pPr>
                <a:r>
                  <a:rPr lang="en-US" sz="2000" dirty="0" smtClean="0"/>
                  <a:t>the </a:t>
                </a:r>
                <a:r>
                  <a:rPr lang="en-US" sz="2000" dirty="0"/>
                  <a:t>test surface.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27355"/>
                <a:ext cx="7772400" cy="5240593"/>
              </a:xfrm>
              <a:blipFill rotWithShape="1">
                <a:blip r:embed="rId2"/>
                <a:stretch>
                  <a:fillRect l="-1095" t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126" y="3992253"/>
            <a:ext cx="2296189" cy="244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792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Coupling to the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599"/>
            <a:ext cx="7772400" cy="4451555"/>
          </a:xfrm>
        </p:spPr>
        <p:txBody>
          <a:bodyPr/>
          <a:lstStyle/>
          <a:p>
            <a:r>
              <a:rPr lang="en-US" sz="2400" b="1" dirty="0"/>
              <a:t>As the wave travels from a low density to a high </a:t>
            </a:r>
            <a:r>
              <a:rPr lang="en-US" sz="2400" b="1" dirty="0" smtClean="0"/>
              <a:t>density </a:t>
            </a:r>
            <a:r>
              <a:rPr lang="en-US" sz="2400" b="1" dirty="0"/>
              <a:t>surface (from low acoustic impedance </a:t>
            </a:r>
            <a:r>
              <a:rPr lang="en-US" sz="2400" b="1" dirty="0" smtClean="0"/>
              <a:t>to </a:t>
            </a:r>
            <a:r>
              <a:rPr lang="en-US" sz="2400" b="1" dirty="0"/>
              <a:t>high acoustic impedance) there is </a:t>
            </a:r>
            <a:r>
              <a:rPr lang="en-US" sz="2400" b="1" dirty="0" smtClean="0"/>
              <a:t>more reflection </a:t>
            </a:r>
            <a:r>
              <a:rPr lang="en-US" sz="2400" b="1" dirty="0"/>
              <a:t>off the high density surface than </a:t>
            </a:r>
            <a:r>
              <a:rPr lang="en-US" sz="2400" b="1" dirty="0" smtClean="0"/>
              <a:t>transmission </a:t>
            </a:r>
            <a:r>
              <a:rPr lang="en-US" sz="2400" b="1" dirty="0"/>
              <a:t>through it.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When </a:t>
            </a:r>
            <a:r>
              <a:rPr lang="en-US" sz="2400" b="1" dirty="0"/>
              <a:t>the wave travels from a high density to a </a:t>
            </a:r>
            <a:r>
              <a:rPr lang="en-US" sz="2400" b="1" dirty="0" smtClean="0"/>
              <a:t>low </a:t>
            </a:r>
            <a:r>
              <a:rPr lang="en-US" sz="2400" b="1" dirty="0"/>
              <a:t>density medium, at the interface of the </a:t>
            </a:r>
            <a:r>
              <a:rPr lang="en-US" sz="2400" b="1" dirty="0" smtClean="0"/>
              <a:t>two </a:t>
            </a:r>
            <a:r>
              <a:rPr lang="en-US" sz="2400" b="1" dirty="0"/>
              <a:t>media, there is more reflection </a:t>
            </a:r>
            <a:r>
              <a:rPr lang="en-US" sz="2400" b="1" dirty="0" smtClean="0"/>
              <a:t>into </a:t>
            </a:r>
            <a:r>
              <a:rPr lang="en-US" sz="2400" b="1" dirty="0"/>
              <a:t>the </a:t>
            </a:r>
            <a:r>
              <a:rPr lang="en-US" sz="2400" b="1" dirty="0" smtClean="0"/>
              <a:t>higher </a:t>
            </a:r>
            <a:r>
              <a:rPr lang="en-US" sz="2400" b="1" dirty="0"/>
              <a:t>density medium than transmission into </a:t>
            </a:r>
            <a:r>
              <a:rPr lang="en-US" sz="2400" b="1" dirty="0" smtClean="0"/>
              <a:t>the </a:t>
            </a:r>
            <a:r>
              <a:rPr lang="en-US" sz="2400" b="1" dirty="0"/>
              <a:t>low-density medium.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65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Coupling to the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In </a:t>
            </a:r>
            <a:r>
              <a:rPr lang="en-US" sz="2200" dirty="0"/>
              <a:t>practical applications high frequency </a:t>
            </a:r>
            <a:r>
              <a:rPr lang="en-US" sz="2200" dirty="0" smtClean="0"/>
              <a:t>vibrations </a:t>
            </a:r>
            <a:r>
              <a:rPr lang="en-US" sz="2200" dirty="0"/>
              <a:t>do not travel through air with </a:t>
            </a:r>
            <a:r>
              <a:rPr lang="en-US" sz="2200" dirty="0" smtClean="0"/>
              <a:t>enough </a:t>
            </a:r>
            <a:r>
              <a:rPr lang="en-US" sz="2200" dirty="0"/>
              <a:t>range and intensity to introduce </a:t>
            </a:r>
            <a:r>
              <a:rPr lang="en-US" sz="2200" dirty="0" smtClean="0"/>
              <a:t>enough </a:t>
            </a:r>
            <a:r>
              <a:rPr lang="en-US" sz="2200" dirty="0"/>
              <a:t>energy into the test material.</a:t>
            </a:r>
          </a:p>
          <a:p>
            <a:r>
              <a:rPr lang="en-US" sz="2200" b="1" dirty="0" smtClean="0"/>
              <a:t>A </a:t>
            </a:r>
            <a:r>
              <a:rPr lang="en-US" sz="2200" b="1" dirty="0" err="1"/>
              <a:t>couplant</a:t>
            </a:r>
            <a:r>
              <a:rPr lang="en-US" sz="2200" b="1" dirty="0"/>
              <a:t> is used to make good acoustic contact </a:t>
            </a:r>
            <a:r>
              <a:rPr lang="en-US" sz="2200" b="1" dirty="0" smtClean="0"/>
              <a:t>between </a:t>
            </a:r>
            <a:r>
              <a:rPr lang="en-US" sz="2200" b="1" dirty="0"/>
              <a:t>the transducer and the component, </a:t>
            </a:r>
            <a:r>
              <a:rPr lang="en-US" sz="2200" b="1" dirty="0" smtClean="0"/>
              <a:t>enabling </a:t>
            </a:r>
            <a:r>
              <a:rPr lang="en-US" sz="2200" b="1" dirty="0"/>
              <a:t>sound to be transmitted.</a:t>
            </a:r>
          </a:p>
          <a:p>
            <a:r>
              <a:rPr lang="en-US" sz="2200" dirty="0" smtClean="0"/>
              <a:t>Commonly </a:t>
            </a:r>
            <a:r>
              <a:rPr lang="en-US" sz="2200" dirty="0"/>
              <a:t>used </a:t>
            </a:r>
            <a:r>
              <a:rPr lang="en-US" sz="2200" dirty="0" err="1"/>
              <a:t>couplants</a:t>
            </a:r>
            <a:r>
              <a:rPr lang="en-US" sz="2200" dirty="0"/>
              <a:t>: glycerin, water, etc</a:t>
            </a:r>
            <a:r>
              <a:rPr lang="en-US" sz="2200" dirty="0" smtClean="0"/>
              <a:t>.</a:t>
            </a:r>
          </a:p>
          <a:p>
            <a:r>
              <a:rPr lang="en-US" sz="2200" dirty="0"/>
              <a:t>The </a:t>
            </a:r>
            <a:r>
              <a:rPr lang="en-US" sz="2200" dirty="0" err="1"/>
              <a:t>couplant</a:t>
            </a:r>
            <a:r>
              <a:rPr lang="en-US" sz="2200" dirty="0"/>
              <a:t> acts to exclude air and to some </a:t>
            </a:r>
            <a:r>
              <a:rPr lang="en-US" sz="2200" dirty="0" smtClean="0"/>
              <a:t>extent </a:t>
            </a:r>
            <a:r>
              <a:rPr lang="en-US" sz="2200" dirty="0"/>
              <a:t>acts as a lubricant as the transducer is </a:t>
            </a:r>
            <a:r>
              <a:rPr lang="en-US" sz="2200" dirty="0" smtClean="0"/>
              <a:t>scanned </a:t>
            </a:r>
            <a:r>
              <a:rPr lang="en-US" sz="2200" dirty="0"/>
              <a:t>over the surface.</a:t>
            </a:r>
          </a:p>
          <a:p>
            <a:r>
              <a:rPr lang="en-US" sz="2200" dirty="0" smtClean="0"/>
              <a:t>For </a:t>
            </a:r>
            <a:r>
              <a:rPr lang="en-US" sz="2200" dirty="0"/>
              <a:t>examining vessels from inside, an immersion </a:t>
            </a:r>
            <a:r>
              <a:rPr lang="en-US" sz="2200" dirty="0" smtClean="0"/>
              <a:t>technique </a:t>
            </a:r>
            <a:r>
              <a:rPr lang="en-US" sz="2200" dirty="0"/>
              <a:t>is used in which the water acts as a </a:t>
            </a:r>
            <a:r>
              <a:rPr lang="en-US" sz="2200" dirty="0" err="1" smtClean="0"/>
              <a:t>couplant</a:t>
            </a:r>
            <a:r>
              <a:rPr lang="en-US" sz="2200" dirty="0" smtClean="0"/>
              <a:t> </a:t>
            </a:r>
            <a:r>
              <a:rPr lang="en-US" sz="2200" dirty="0"/>
              <a:t>between the transducer and the </a:t>
            </a:r>
            <a:r>
              <a:rPr lang="en-US" sz="2200" dirty="0" smtClean="0"/>
              <a:t>surface</a:t>
            </a:r>
            <a:r>
              <a:rPr lang="en-US" sz="2200" dirty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3844" y="6164948"/>
            <a:ext cx="72119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Nondestructive Evaluation Sourcebook, </a:t>
            </a:r>
            <a:r>
              <a:rPr lang="en-US" sz="1800" dirty="0" err="1" smtClean="0">
                <a:latin typeface="Cambria" panose="02040503050406030204" pitchFamily="18" charset="0"/>
              </a:rPr>
              <a:t>EPRI</a:t>
            </a:r>
            <a:r>
              <a:rPr lang="en-US" sz="1800" dirty="0" smtClean="0">
                <a:latin typeface="Cambria" panose="02040503050406030204" pitchFamily="18" charset="0"/>
              </a:rPr>
              <a:t> </a:t>
            </a:r>
            <a:r>
              <a:rPr lang="en-US" sz="1800" dirty="0">
                <a:latin typeface="Cambria" panose="02040503050406030204" pitchFamily="18" charset="0"/>
              </a:rPr>
              <a:t>NP-7466-SL, September 1991</a:t>
            </a:r>
          </a:p>
        </p:txBody>
      </p:sp>
    </p:spTree>
    <p:extLst>
      <p:ext uri="{BB962C8B-B14F-4D97-AF65-F5344CB8AC3E}">
        <p14:creationId xmlns:p14="http://schemas.microsoft.com/office/powerpoint/2010/main" val="109324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Flaw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Amplitude of the reflected signal is used to classify </a:t>
            </a:r>
            <a:r>
              <a:rPr lang="en-US" dirty="0" smtClean="0"/>
              <a:t>the </a:t>
            </a:r>
            <a:r>
              <a:rPr lang="en-US" dirty="0"/>
              <a:t>flaw-type.  Flaw location can </a:t>
            </a:r>
            <a:r>
              <a:rPr lang="en-US" dirty="0" smtClean="0"/>
              <a:t>be performed </a:t>
            </a:r>
            <a:r>
              <a:rPr lang="en-US" dirty="0"/>
              <a:t>accurately by detecting changes </a:t>
            </a:r>
            <a:r>
              <a:rPr lang="en-US" dirty="0" smtClean="0"/>
              <a:t>in the </a:t>
            </a:r>
            <a:r>
              <a:rPr lang="en-US" dirty="0"/>
              <a:t>reflected signal.</a:t>
            </a:r>
          </a:p>
          <a:p>
            <a:endParaRPr lang="en-US" dirty="0" smtClean="0"/>
          </a:p>
          <a:p>
            <a:r>
              <a:rPr lang="en-US" dirty="0" smtClean="0"/>
              <a:t>Ultrasonic </a:t>
            </a:r>
            <a:r>
              <a:rPr lang="en-US" dirty="0"/>
              <a:t>testing can also generate an image of </a:t>
            </a:r>
            <a:r>
              <a:rPr lang="en-US" dirty="0" smtClean="0"/>
              <a:t>the </a:t>
            </a:r>
            <a:r>
              <a:rPr lang="en-US" dirty="0"/>
              <a:t>flaw area and is useful in the </a:t>
            </a:r>
            <a:r>
              <a:rPr lang="en-US" dirty="0" smtClean="0"/>
              <a:t>volumetric evaluation </a:t>
            </a:r>
            <a:r>
              <a:rPr lang="en-US" dirty="0"/>
              <a:t>of the defect.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65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012723"/>
          </a:xfrm>
        </p:spPr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</a:rPr>
              <a:t>Advantages </a:t>
            </a:r>
            <a:r>
              <a:rPr lang="en-US" altLang="en-US" sz="2800" dirty="0" smtClean="0">
                <a:solidFill>
                  <a:schemeClr val="tx1"/>
                </a:solidFill>
              </a:rPr>
              <a:t>and </a:t>
            </a:r>
            <a:r>
              <a:rPr lang="en-US" altLang="en-US" sz="2800" dirty="0">
                <a:solidFill>
                  <a:schemeClr val="tx1"/>
                </a:solidFill>
              </a:rPr>
              <a:t>Disadvantages </a:t>
            </a:r>
            <a:r>
              <a:rPr lang="en-US" altLang="en-US" sz="2800" dirty="0" smtClean="0">
                <a:solidFill>
                  <a:schemeClr val="tx1"/>
                </a:solidFill>
              </a:rPr>
              <a:t>of </a:t>
            </a:r>
            <a:r>
              <a:rPr lang="en-US" altLang="en-US" sz="2800" dirty="0">
                <a:solidFill>
                  <a:schemeClr val="tx1"/>
                </a:solidFill>
              </a:rPr>
              <a:t>Ultrasonic Testing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22323"/>
            <a:ext cx="7772400" cy="4473677"/>
          </a:xfrm>
        </p:spPr>
        <p:txBody>
          <a:bodyPr/>
          <a:lstStyle/>
          <a:p>
            <a:r>
              <a:rPr lang="en-US" sz="2300" dirty="0">
                <a:solidFill>
                  <a:schemeClr val="accent6">
                    <a:lumMod val="50000"/>
                  </a:schemeClr>
                </a:solidFill>
              </a:rPr>
              <a:t>Provides effective and sensitive volumetric </a:t>
            </a:r>
            <a:r>
              <a:rPr lang="en-US" sz="2300" dirty="0" smtClean="0">
                <a:solidFill>
                  <a:schemeClr val="accent6">
                    <a:lumMod val="50000"/>
                  </a:schemeClr>
                </a:solidFill>
              </a:rPr>
              <a:t>examination</a:t>
            </a:r>
            <a:r>
              <a:rPr lang="en-US" sz="23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r>
              <a:rPr lang="en-US" sz="2300" dirty="0" smtClean="0">
                <a:solidFill>
                  <a:schemeClr val="accent6">
                    <a:lumMod val="50000"/>
                  </a:schemeClr>
                </a:solidFill>
              </a:rPr>
              <a:t>Entire </a:t>
            </a:r>
            <a:r>
              <a:rPr lang="en-US" sz="2300" dirty="0">
                <a:solidFill>
                  <a:schemeClr val="accent6">
                    <a:lumMod val="50000"/>
                  </a:schemeClr>
                </a:solidFill>
              </a:rPr>
              <a:t>volume can be examined in many situations </a:t>
            </a:r>
            <a:r>
              <a:rPr lang="en-US" sz="2300" dirty="0" smtClean="0">
                <a:solidFill>
                  <a:schemeClr val="accent6">
                    <a:lumMod val="50000"/>
                  </a:schemeClr>
                </a:solidFill>
              </a:rPr>
              <a:t>with </a:t>
            </a:r>
            <a:r>
              <a:rPr lang="en-US" sz="2300" dirty="0">
                <a:solidFill>
                  <a:schemeClr val="accent6">
                    <a:lumMod val="50000"/>
                  </a:schemeClr>
                </a:solidFill>
              </a:rPr>
              <a:t>access only from one major surface.</a:t>
            </a:r>
          </a:p>
          <a:p>
            <a:r>
              <a:rPr lang="en-US" sz="2300" dirty="0" smtClean="0">
                <a:solidFill>
                  <a:schemeClr val="accent6">
                    <a:lumMod val="50000"/>
                  </a:schemeClr>
                </a:solidFill>
              </a:rPr>
              <a:t>Sensitivity </a:t>
            </a:r>
            <a:r>
              <a:rPr lang="en-US" sz="2300" dirty="0">
                <a:solidFill>
                  <a:schemeClr val="accent6">
                    <a:lumMod val="50000"/>
                  </a:schemeClr>
                </a:solidFill>
              </a:rPr>
              <a:t>can be adjusted to detect small flaws.</a:t>
            </a:r>
          </a:p>
          <a:p>
            <a:r>
              <a:rPr lang="en-US" sz="2300" dirty="0" smtClean="0">
                <a:solidFill>
                  <a:schemeClr val="accent6">
                    <a:lumMod val="50000"/>
                  </a:schemeClr>
                </a:solidFill>
              </a:rPr>
              <a:t>Ultrasonic </a:t>
            </a:r>
            <a:r>
              <a:rPr lang="en-US" sz="2300" dirty="0">
                <a:solidFill>
                  <a:schemeClr val="accent6">
                    <a:lumMod val="50000"/>
                  </a:schemeClr>
                </a:solidFill>
              </a:rPr>
              <a:t>testing </a:t>
            </a:r>
            <a:r>
              <a:rPr lang="en-US" sz="2300" dirty="0" smtClean="0">
                <a:solidFill>
                  <a:schemeClr val="accent6">
                    <a:lumMod val="50000"/>
                  </a:schemeClr>
                </a:solidFill>
              </a:rPr>
              <a:t>can be </a:t>
            </a:r>
            <a:r>
              <a:rPr lang="en-US" sz="2300" dirty="0">
                <a:solidFill>
                  <a:schemeClr val="accent6">
                    <a:lumMod val="50000"/>
                  </a:schemeClr>
                </a:solidFill>
              </a:rPr>
              <a:t>highly automated</a:t>
            </a:r>
            <a:r>
              <a:rPr lang="en-US" sz="23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r>
              <a:rPr lang="en-US" sz="2300" dirty="0">
                <a:solidFill>
                  <a:srgbClr val="C00000"/>
                </a:solidFill>
              </a:rPr>
              <a:t>Interpretation of signals requires </a:t>
            </a:r>
            <a:r>
              <a:rPr lang="en-US" sz="2300" dirty="0" smtClean="0">
                <a:solidFill>
                  <a:srgbClr val="C00000"/>
                </a:solidFill>
              </a:rPr>
              <a:t>considerable experience</a:t>
            </a:r>
            <a:r>
              <a:rPr lang="en-US" sz="2300" dirty="0">
                <a:solidFill>
                  <a:srgbClr val="C00000"/>
                </a:solidFill>
              </a:rPr>
              <a:t>.</a:t>
            </a:r>
          </a:p>
          <a:p>
            <a:r>
              <a:rPr lang="en-US" sz="2300" dirty="0" smtClean="0">
                <a:solidFill>
                  <a:srgbClr val="C00000"/>
                </a:solidFill>
              </a:rPr>
              <a:t>Examination </a:t>
            </a:r>
            <a:r>
              <a:rPr lang="en-US" sz="2300" dirty="0">
                <a:solidFill>
                  <a:srgbClr val="C00000"/>
                </a:solidFill>
              </a:rPr>
              <a:t>of large components could be tedious </a:t>
            </a:r>
            <a:r>
              <a:rPr lang="en-US" sz="2300" dirty="0" smtClean="0">
                <a:solidFill>
                  <a:srgbClr val="C00000"/>
                </a:solidFill>
              </a:rPr>
              <a:t>and </a:t>
            </a:r>
            <a:r>
              <a:rPr lang="en-US" sz="2300" dirty="0">
                <a:solidFill>
                  <a:srgbClr val="C00000"/>
                </a:solidFill>
              </a:rPr>
              <a:t>time consuming.</a:t>
            </a:r>
          </a:p>
          <a:p>
            <a:r>
              <a:rPr lang="en-US" sz="2300" dirty="0" smtClean="0">
                <a:solidFill>
                  <a:srgbClr val="C00000"/>
                </a:solidFill>
              </a:rPr>
              <a:t>Rough </a:t>
            </a:r>
            <a:r>
              <a:rPr lang="en-US" sz="2300" dirty="0">
                <a:solidFill>
                  <a:srgbClr val="C00000"/>
                </a:solidFill>
              </a:rPr>
              <a:t>surfaces are difficult to examine.</a:t>
            </a:r>
          </a:p>
          <a:p>
            <a:r>
              <a:rPr lang="en-US" sz="2300" dirty="0" smtClean="0">
                <a:solidFill>
                  <a:srgbClr val="C00000"/>
                </a:solidFill>
              </a:rPr>
              <a:t>Automated </a:t>
            </a:r>
            <a:r>
              <a:rPr lang="en-US" sz="2300" dirty="0">
                <a:solidFill>
                  <a:srgbClr val="C00000"/>
                </a:solidFill>
              </a:rPr>
              <a:t>equipment is expensive.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8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914400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Some Common NDE </a:t>
            </a:r>
            <a:r>
              <a:rPr lang="en-US" altLang="en-US" dirty="0" smtClean="0">
                <a:solidFill>
                  <a:srgbClr val="000000"/>
                </a:solidFill>
                <a:sym typeface="Symbol" pitchFamily="18" charset="2"/>
              </a:rPr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286250"/>
          </a:xfrm>
        </p:spPr>
        <p:txBody>
          <a:bodyPr/>
          <a:lstStyle/>
          <a:p>
            <a:r>
              <a:rPr lang="en-US" b="1" dirty="0"/>
              <a:t>Visual Examination </a:t>
            </a:r>
            <a:r>
              <a:rPr lang="en-US" dirty="0"/>
              <a:t>(vision systems</a:t>
            </a:r>
            <a:r>
              <a:rPr lang="en-US" dirty="0" smtClean="0"/>
              <a:t>?)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should always be the first method applied.</a:t>
            </a:r>
          </a:p>
          <a:p>
            <a:pPr lvl="1"/>
            <a:r>
              <a:rPr lang="en-US" altLang="en-US" dirty="0" smtClean="0">
                <a:solidFill>
                  <a:srgbClr val="C00000"/>
                </a:solidFill>
              </a:rPr>
              <a:t>Advanced techniques:</a:t>
            </a:r>
            <a:r>
              <a:rPr lang="en-US" altLang="en-US" dirty="0" smtClean="0"/>
              <a:t> Microscopy, Laser </a:t>
            </a:r>
            <a:r>
              <a:rPr lang="en-US" altLang="en-US" dirty="0"/>
              <a:t>holography </a:t>
            </a:r>
          </a:p>
          <a:p>
            <a:pPr lvl="1"/>
            <a:r>
              <a:rPr lang="en-US" dirty="0"/>
              <a:t>Applications include surface discontinuities: cracks, deposits, misalignment, </a:t>
            </a:r>
            <a:r>
              <a:rPr lang="en-US" dirty="0" smtClean="0"/>
              <a:t>incorrect </a:t>
            </a:r>
            <a:r>
              <a:rPr lang="en-US" dirty="0"/>
              <a:t>size, </a:t>
            </a:r>
            <a:r>
              <a:rPr lang="en-US" altLang="en-US" dirty="0"/>
              <a:t>oxidation, welding problems , </a:t>
            </a:r>
            <a:r>
              <a:rPr lang="en-US" altLang="en-US" dirty="0" smtClean="0"/>
              <a:t>corrosion</a:t>
            </a:r>
            <a:r>
              <a:rPr lang="en-US" dirty="0" smtClean="0"/>
              <a:t>.</a:t>
            </a:r>
            <a:endParaRPr lang="en-US" dirty="0"/>
          </a:p>
          <a:p>
            <a:pPr lvl="2"/>
            <a:r>
              <a:rPr lang="en-US" dirty="0"/>
              <a:t>Advantages: Inexpensive, fast, simple, can eliminate need for other methods.</a:t>
            </a:r>
          </a:p>
          <a:p>
            <a:pPr lvl="2"/>
            <a:r>
              <a:rPr lang="en-US" dirty="0"/>
              <a:t>Limitations: Surface only, poor resolution, eye fatigue, needs good illumination.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83" y="5909191"/>
            <a:ext cx="1301667" cy="93098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923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/>
              <a:t>Additional References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438650"/>
          </a:xfrm>
        </p:spPr>
        <p:txBody>
          <a:bodyPr/>
          <a:lstStyle/>
          <a:p>
            <a:r>
              <a:rPr lang="en-US" sz="2400" dirty="0" err="1" smtClean="0"/>
              <a:t>X.E</a:t>
            </a:r>
            <a:r>
              <a:rPr lang="en-US" sz="2400" dirty="0" smtClean="0"/>
              <a:t>. </a:t>
            </a:r>
            <a:r>
              <a:rPr lang="en-US" sz="2400" dirty="0" err="1" smtClean="0"/>
              <a:t>Gros</a:t>
            </a:r>
            <a:r>
              <a:rPr lang="en-US" sz="2400" dirty="0" smtClean="0"/>
              <a:t>, </a:t>
            </a:r>
            <a:r>
              <a:rPr lang="en-US" sz="2400" dirty="0" err="1" smtClean="0"/>
              <a:t>NDT</a:t>
            </a:r>
            <a:r>
              <a:rPr lang="en-US" sz="2400" dirty="0" smtClean="0"/>
              <a:t> Data Fusion, John Wiley &amp; Sons, Inc., London, 1997</a:t>
            </a:r>
          </a:p>
          <a:p>
            <a:r>
              <a:rPr lang="en-US" sz="2400" dirty="0" smtClean="0"/>
              <a:t>D. </a:t>
            </a:r>
            <a:r>
              <a:rPr lang="en-US" sz="2400" dirty="0" err="1" smtClean="0"/>
              <a:t>Ensminger</a:t>
            </a:r>
            <a:r>
              <a:rPr lang="en-US" sz="2400" dirty="0" smtClean="0"/>
              <a:t>, L. </a:t>
            </a:r>
            <a:r>
              <a:rPr lang="en-US" sz="2400" dirty="0"/>
              <a:t>J. </a:t>
            </a:r>
            <a:r>
              <a:rPr lang="en-US" sz="2400" dirty="0" smtClean="0"/>
              <a:t>Bond, </a:t>
            </a:r>
            <a:r>
              <a:rPr lang="en-US" sz="2400" dirty="0" err="1" smtClean="0"/>
              <a:t>Ultrasonics</a:t>
            </a:r>
            <a:r>
              <a:rPr lang="en-US" sz="2400" dirty="0"/>
              <a:t>: Fundamentals, Technologies, and Applications, </a:t>
            </a:r>
            <a:r>
              <a:rPr lang="en-US" sz="2400" dirty="0" err="1" smtClean="0"/>
              <a:t>CRC</a:t>
            </a:r>
            <a:r>
              <a:rPr lang="en-US" sz="2400" dirty="0" smtClean="0"/>
              <a:t> Press, Boca Raton, FL, 3rd Edition, 2012</a:t>
            </a:r>
          </a:p>
          <a:p>
            <a:r>
              <a:rPr lang="en-US" sz="2400" dirty="0" smtClean="0"/>
              <a:t>C. </a:t>
            </a:r>
            <a:r>
              <a:rPr lang="en-US" sz="2400" dirty="0" err="1" smtClean="0"/>
              <a:t>Hellier</a:t>
            </a:r>
            <a:r>
              <a:rPr lang="en-US" sz="2400" dirty="0" smtClean="0"/>
              <a:t>, Handbook </a:t>
            </a:r>
            <a:r>
              <a:rPr lang="en-US" sz="2400" dirty="0"/>
              <a:t>of Nondestructive </a:t>
            </a:r>
            <a:r>
              <a:rPr lang="en-US" sz="2400" dirty="0" smtClean="0"/>
              <a:t>Evaluation, McGraw-Hill,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Edition, 2012</a:t>
            </a:r>
            <a:endParaRPr lang="en-US" sz="2400" dirty="0"/>
          </a:p>
          <a:p>
            <a:r>
              <a:rPr lang="en-US" sz="2400" dirty="0" smtClean="0"/>
              <a:t>Links:</a:t>
            </a:r>
          </a:p>
          <a:p>
            <a:pPr lvl="1"/>
            <a:r>
              <a:rPr lang="en-US" dirty="0" smtClean="0"/>
              <a:t>www.asnt.org</a:t>
            </a:r>
            <a:endParaRPr lang="en-US" dirty="0"/>
          </a:p>
          <a:p>
            <a:pPr lvl="1"/>
            <a:r>
              <a:rPr lang="en-US" dirty="0" smtClean="0"/>
              <a:t>www.youtube.com/watch?v=6oRQTJ1BuKI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46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24880"/>
            <a:ext cx="77724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0000"/>
                </a:solidFill>
                <a:sym typeface="Symbol" pitchFamily="18" charset="2"/>
              </a:rPr>
              <a:t>Acoustic </a:t>
            </a:r>
            <a:r>
              <a:rPr lang="en-US" sz="3200" b="1" dirty="0" smtClean="0">
                <a:solidFill>
                  <a:srgbClr val="000000"/>
                </a:solidFill>
                <a:sym typeface="Symbol" pitchFamily="18" charset="2"/>
              </a:rPr>
              <a:t>Emission (AE)</a:t>
            </a:r>
            <a:r>
              <a:rPr lang="en-US" sz="32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US" sz="32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Introduction</a:t>
            </a:r>
            <a:endParaRPr lang="en-US" sz="2800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70182"/>
            <a:ext cx="7772400" cy="2484582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A powerful passive method for real-time investigation of material behavior under mechanical and/or thermal stress</a:t>
            </a:r>
          </a:p>
          <a:p>
            <a:r>
              <a:rPr lang="en-US" sz="2200" dirty="0" smtClean="0">
                <a:latin typeface="Cambria" pitchFamily="18" charset="0"/>
              </a:rPr>
              <a:t>AE is a natural phenomenon in a material deforming under stress, in which localized structural changes (i.e. deformation)within the material result in </a:t>
            </a:r>
            <a:r>
              <a:rPr lang="en-US" sz="2200" dirty="0" smtClean="0">
                <a:solidFill>
                  <a:srgbClr val="0070C0"/>
                </a:solidFill>
                <a:latin typeface="Cambria" pitchFamily="18" charset="0"/>
              </a:rPr>
              <a:t>rapid release of strain energy</a:t>
            </a:r>
            <a:r>
              <a:rPr lang="en-US" sz="2200" dirty="0" smtClean="0">
                <a:latin typeface="Cambria" pitchFamily="18" charset="0"/>
              </a:rPr>
              <a:t> that leads to emission of </a:t>
            </a:r>
            <a:r>
              <a:rPr lang="en-US" sz="2200" dirty="0" smtClean="0">
                <a:solidFill>
                  <a:srgbClr val="0070C0"/>
                </a:solidFill>
                <a:latin typeface="Cambria" pitchFamily="18" charset="0"/>
              </a:rPr>
              <a:t>transient elastic waves</a:t>
            </a:r>
          </a:p>
          <a:p>
            <a:endParaRPr lang="en-US" sz="2200" dirty="0" smtClean="0">
              <a:latin typeface="Cambria" pitchFamily="18" charset="0"/>
            </a:endParaRPr>
          </a:p>
          <a:p>
            <a:pPr>
              <a:buNone/>
            </a:pPr>
            <a:endParaRPr lang="en-US" sz="2200" dirty="0" smtClean="0">
              <a:latin typeface="Cambria" pitchFamily="18" charset="0"/>
            </a:endParaRP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7080" y="4088740"/>
            <a:ext cx="3514725" cy="266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504709" y="6507109"/>
            <a:ext cx="1129605" cy="235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Cambria" pitchFamily="18" charset="0"/>
              </a:rPr>
              <a:t>www.pacndt.com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0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Acoustic Emission (AE)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2800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599"/>
            <a:ext cx="7772400" cy="4518891"/>
          </a:xfrm>
        </p:spPr>
        <p:txBody>
          <a:bodyPr/>
          <a:lstStyle/>
          <a:p>
            <a:r>
              <a:rPr lang="en-US" sz="2400" dirty="0" smtClean="0"/>
              <a:t>Materials </a:t>
            </a:r>
            <a:r>
              <a:rPr lang="en-US" sz="2400" dirty="0"/>
              <a:t>under </a:t>
            </a:r>
            <a:r>
              <a:rPr lang="en-US" sz="2400" dirty="0" smtClean="0"/>
              <a:t>stress accumulate energy.</a:t>
            </a:r>
          </a:p>
          <a:p>
            <a:r>
              <a:rPr lang="en-US" sz="2400" dirty="0" smtClean="0"/>
              <a:t>Elastic waves: produced by sudden deformation</a:t>
            </a:r>
          </a:p>
          <a:p>
            <a:r>
              <a:rPr lang="en-US" sz="2400" dirty="0" smtClean="0"/>
              <a:t>Stress: tensile, compressive, shear</a:t>
            </a:r>
          </a:p>
          <a:p>
            <a:r>
              <a:rPr lang="en-US" sz="2400" dirty="0" smtClean="0"/>
              <a:t>AE is  </a:t>
            </a:r>
            <a:r>
              <a:rPr lang="en-US" sz="2400" dirty="0"/>
              <a:t>associated  with  </a:t>
            </a:r>
            <a:r>
              <a:rPr lang="en-US" sz="2400" dirty="0" smtClean="0"/>
              <a:t>plastic strains.</a:t>
            </a:r>
            <a:endParaRPr lang="en-US" sz="2400" dirty="0"/>
          </a:p>
          <a:p>
            <a:r>
              <a:rPr lang="en-US" sz="2400" dirty="0" smtClean="0"/>
              <a:t>AE signal is dependent on wave propagation between the source and the sensor (different paths are possible)</a:t>
            </a:r>
          </a:p>
          <a:p>
            <a:r>
              <a:rPr lang="en-US" sz="2400" dirty="0" smtClean="0"/>
              <a:t>Significant factors in wave propagation:</a:t>
            </a:r>
          </a:p>
          <a:p>
            <a:pPr lvl="1"/>
            <a:r>
              <a:rPr lang="en-US" sz="2000" dirty="0" smtClean="0"/>
              <a:t>Wave velocity (material dependent)</a:t>
            </a:r>
          </a:p>
          <a:p>
            <a:pPr lvl="1"/>
            <a:r>
              <a:rPr lang="en-US" sz="2000" dirty="0" smtClean="0"/>
              <a:t>Wave modes (compression, shear,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Multiple path and reflections</a:t>
            </a:r>
          </a:p>
          <a:p>
            <a:pPr lvl="1"/>
            <a:r>
              <a:rPr lang="en-US" sz="2000" dirty="0" smtClean="0"/>
              <a:t>Attenuation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52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dirty="0">
                <a:solidFill>
                  <a:srgbClr val="000000"/>
                </a:solidFill>
                <a:sym typeface="Symbol" pitchFamily="18" charset="2"/>
              </a:rPr>
              <a:t>Acoustic Emission (AE)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Merits </a:t>
            </a:r>
            <a:r>
              <a:rPr lang="en-US" sz="32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and limitations </a:t>
            </a:r>
            <a:endParaRPr lang="en-US" sz="3200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>
                <a:solidFill>
                  <a:srgbClr val="002060"/>
                </a:solidFill>
                <a:latin typeface="Cambria" pitchFamily="18" charset="0"/>
              </a:rPr>
              <a:t>Sensitivity to surface and subsurface micro-damage</a:t>
            </a:r>
          </a:p>
          <a:p>
            <a:r>
              <a:rPr lang="en-US" sz="2200" dirty="0" smtClean="0">
                <a:solidFill>
                  <a:srgbClr val="002060"/>
                </a:solidFill>
                <a:latin typeface="Cambria" pitchFamily="18" charset="0"/>
              </a:rPr>
              <a:t>Sensitivity to various loads</a:t>
            </a:r>
          </a:p>
          <a:p>
            <a:r>
              <a:rPr lang="en-US" sz="2200" dirty="0" smtClean="0">
                <a:solidFill>
                  <a:srgbClr val="002060"/>
                </a:solidFill>
                <a:latin typeface="Cambria" pitchFamily="18" charset="0"/>
              </a:rPr>
              <a:t>Localization with multiple-sensors</a:t>
            </a:r>
          </a:p>
          <a:p>
            <a:r>
              <a:rPr lang="en-US" sz="2200" dirty="0" smtClean="0">
                <a:solidFill>
                  <a:srgbClr val="002060"/>
                </a:solidFill>
                <a:latin typeface="Cambria" pitchFamily="18" charset="0"/>
              </a:rPr>
              <a:t>Acoustical reaction to permanent deformation processes such as twinning, slip and micro-crack formation</a:t>
            </a:r>
          </a:p>
          <a:p>
            <a:r>
              <a:rPr lang="en-US" sz="2200" dirty="0" smtClean="0">
                <a:solidFill>
                  <a:srgbClr val="002060"/>
                </a:solidFill>
                <a:latin typeface="Cambria" pitchFamily="18" charset="0"/>
              </a:rPr>
              <a:t>Wide frequency range </a:t>
            </a:r>
            <a:r>
              <a:rPr lang="en-US" sz="2200" dirty="0">
                <a:solidFill>
                  <a:srgbClr val="002060"/>
                </a:solidFill>
              </a:rPr>
              <a:t>(20–1200kHz)</a:t>
            </a:r>
            <a:endParaRPr lang="en-US" sz="2200" dirty="0" smtClean="0">
              <a:solidFill>
                <a:srgbClr val="002060"/>
              </a:solidFill>
              <a:latin typeface="Cambria" pitchFamily="18" charset="0"/>
            </a:endParaRPr>
          </a:p>
          <a:p>
            <a:pPr lvl="1"/>
            <a:r>
              <a:rPr lang="en-US" sz="1800" dirty="0" smtClean="0">
                <a:solidFill>
                  <a:srgbClr val="002060"/>
                </a:solidFill>
                <a:latin typeface="Cambria" pitchFamily="18" charset="0"/>
              </a:rPr>
              <a:t>Corrosion detection </a:t>
            </a:r>
          </a:p>
          <a:p>
            <a:pPr lvl="1"/>
            <a:r>
              <a:rPr lang="en-US" sz="1800" dirty="0" smtClean="0">
                <a:solidFill>
                  <a:srgbClr val="002060"/>
                </a:solidFill>
                <a:latin typeface="Cambria" pitchFamily="18" charset="0"/>
              </a:rPr>
              <a:t>Identification of friction, solidification , and phase transformation. </a:t>
            </a:r>
          </a:p>
          <a:p>
            <a:r>
              <a:rPr lang="en-US" sz="2200" dirty="0" smtClean="0">
                <a:solidFill>
                  <a:srgbClr val="002060"/>
                </a:solidFill>
                <a:latin typeface="Cambria" pitchFamily="18" charset="0"/>
              </a:rPr>
              <a:t>Not geometry-sensitive </a:t>
            </a:r>
          </a:p>
          <a:p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High sampling rate</a:t>
            </a:r>
          </a:p>
          <a:p>
            <a:r>
              <a:rPr lang="en-US" sz="2200" dirty="0" smtClean="0">
                <a:solidFill>
                  <a:srgbClr val="FF0000"/>
                </a:solidFill>
                <a:latin typeface="Cambria" pitchFamily="18" charset="0"/>
              </a:rPr>
              <a:t>Sensor placement &amp; attenuation</a:t>
            </a:r>
          </a:p>
          <a:p>
            <a:pPr>
              <a:buNone/>
            </a:pPr>
            <a:endParaRPr lang="en-US" sz="2200" dirty="0" smtClean="0">
              <a:solidFill>
                <a:srgbClr val="FF0000"/>
              </a:solidFill>
              <a:latin typeface="Cambria" pitchFamily="18" charset="0"/>
            </a:endParaRPr>
          </a:p>
          <a:p>
            <a:endParaRPr lang="en-US" sz="2200" dirty="0" smtClean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842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In process weld monitoring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Tool wear monitoring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Detection of wear and loss of lubrication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Detection of </a:t>
            </a:r>
            <a:r>
              <a:rPr lang="en-US" sz="2000" b="1" smtClean="0"/>
              <a:t>loose parts/particles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Monitoring of leak, cavitation, and flow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Monitoring chemical reaction (e.g. corrosion)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3845" y="6144868"/>
            <a:ext cx="78313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ambria" panose="02040503050406030204" pitchFamily="18" charset="0"/>
              </a:rPr>
              <a:t>R.K</a:t>
            </a:r>
            <a:r>
              <a:rPr lang="en-US" sz="1800" dirty="0">
                <a:latin typeface="Cambria" panose="02040503050406030204" pitchFamily="18" charset="0"/>
              </a:rPr>
              <a:t>. Miller and P. McIntire, Ed., </a:t>
            </a:r>
            <a:r>
              <a:rPr lang="en-US" sz="1800" dirty="0" smtClean="0">
                <a:latin typeface="Cambria" panose="02040503050406030204" pitchFamily="18" charset="0"/>
              </a:rPr>
              <a:t>Nondestructive Testing Handbook</a:t>
            </a:r>
            <a:r>
              <a:rPr lang="en-US" sz="1800" dirty="0">
                <a:latin typeface="Cambria" panose="02040503050406030204" pitchFamily="18" charset="0"/>
              </a:rPr>
              <a:t>, </a:t>
            </a:r>
            <a:r>
              <a:rPr lang="en-US" sz="1800" dirty="0" smtClean="0">
                <a:latin typeface="Cambria" panose="02040503050406030204" pitchFamily="18" charset="0"/>
              </a:rPr>
              <a:t>American Society for Nondestructive </a:t>
            </a:r>
            <a:r>
              <a:rPr lang="en-US" sz="1800" dirty="0">
                <a:latin typeface="Cambria" panose="02040503050406030204" pitchFamily="18" charset="0"/>
              </a:rPr>
              <a:t>Testing, </a:t>
            </a:r>
            <a:r>
              <a:rPr lang="en-US" sz="1800" dirty="0" smtClean="0">
                <a:latin typeface="Cambria" panose="02040503050406030204" pitchFamily="18" charset="0"/>
              </a:rPr>
              <a:t>1987</a:t>
            </a:r>
            <a:endParaRPr lang="en-US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12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0000"/>
                </a:solidFill>
                <a:sym typeface="Symbol" pitchFamily="18" charset="2"/>
              </a:rPr>
              <a:t>Acoustic Emission (AE)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2400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Example in steel crack propagation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dirty="0" smtClean="0"/>
                  <a:t> 	Stress</a:t>
                </a:r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dirty="0" smtClean="0"/>
                  <a:t>	Radius </a:t>
                </a:r>
                <a:r>
                  <a:rPr lang="en-US" dirty="0"/>
                  <a:t>of crack</a:t>
                </a:r>
              </a:p>
              <a:p>
                <a:r>
                  <a:rPr lang="en-US" dirty="0"/>
                  <a:t>v </a:t>
                </a:r>
                <a:r>
                  <a:rPr lang="en-US" dirty="0" smtClean="0"/>
                  <a:t>	Crack </a:t>
                </a:r>
                <a:r>
                  <a:rPr lang="en-US" dirty="0"/>
                  <a:t>propagation velocity</a:t>
                </a:r>
              </a:p>
              <a:p>
                <a:r>
                  <a:rPr lang="en-US" dirty="0"/>
                  <a:t>k </a:t>
                </a:r>
                <a:r>
                  <a:rPr lang="en-US" dirty="0" smtClean="0"/>
                  <a:t>	Material Parameter</a:t>
                </a:r>
              </a:p>
              <a:p>
                <a:r>
                  <a:rPr lang="en-US" dirty="0" smtClean="0"/>
                  <a:t>h   	Source-receiver </a:t>
                </a:r>
                <a:r>
                  <a:rPr lang="en-US" dirty="0"/>
                  <a:t>distance</a:t>
                </a:r>
              </a:p>
              <a:p>
                <a:r>
                  <a:rPr lang="en-US" dirty="0" err="1" smtClean="0"/>
                  <a:t>U</a:t>
                </a:r>
                <a:r>
                  <a:rPr lang="en-US" baseline="-25000" dirty="0" err="1" smtClean="0"/>
                  <a:t>thr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Displacement </a:t>
                </a:r>
                <a:r>
                  <a:rPr lang="en-US" dirty="0"/>
                  <a:t>detection </a:t>
                </a:r>
                <a:r>
                  <a:rPr lang="en-US" dirty="0" smtClean="0"/>
                  <a:t>threshold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 ∗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 ∗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𝑡h𝑟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7" t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17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78426"/>
          </a:xfrm>
        </p:spPr>
        <p:txBody>
          <a:bodyPr/>
          <a:lstStyle/>
          <a:p>
            <a:r>
              <a:rPr lang="en-US" b="1" dirty="0" smtClean="0"/>
              <a:t>Kaiser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78194"/>
            <a:ext cx="7772400" cy="3392129"/>
          </a:xfrm>
        </p:spPr>
        <p:txBody>
          <a:bodyPr/>
          <a:lstStyle/>
          <a:p>
            <a:r>
              <a:rPr lang="en-US" sz="2400" dirty="0" smtClean="0"/>
              <a:t>Kaiser studied AE signals from various samples: zinc, steel, aluminum, copper and lead. </a:t>
            </a:r>
          </a:p>
          <a:p>
            <a:r>
              <a:rPr lang="en-US" sz="2400" dirty="0" smtClean="0"/>
              <a:t>Source of emission: grain boundary sliding 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Crystals that had been stressed before would not give out acoustic emission until the previous maximum stress was exceeded. </a:t>
            </a:r>
          </a:p>
          <a:p>
            <a:r>
              <a:rPr lang="en-US" sz="2400" dirty="0" smtClean="0"/>
              <a:t>The Kaiser effect is an irreversible phenomenon and it is found in both metals and composites.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593" y="4724401"/>
            <a:ext cx="3887009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68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AE Signal</a:t>
            </a:r>
            <a:endParaRPr lang="en-US" sz="3200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The most common measurable characteristics of the AE signal include 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peak amplitude (function of AE source scale and velocity)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Energy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Duration, Counts, rise time </a:t>
            </a:r>
          </a:p>
          <a:p>
            <a:r>
              <a:rPr lang="en-US" sz="2200" dirty="0" smtClean="0">
                <a:latin typeface="Cambria" pitchFamily="18" charset="0"/>
              </a:rPr>
              <a:t>More features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root mean squared (RMS)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AE cumulative event count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Counts to peak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Rise time slope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Crest factor and Kurtosis</a:t>
            </a:r>
          </a:p>
          <a:p>
            <a:pPr lvl="1"/>
            <a:r>
              <a:rPr lang="en-US" sz="1800" dirty="0" smtClean="0">
                <a:latin typeface="Cambria" pitchFamily="18" charset="0"/>
              </a:rPr>
              <a:t>Distribution of events versus the above-mentioned parameters c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828925"/>
            <a:ext cx="419100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771864" y="5331768"/>
            <a:ext cx="21435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00" b="1" i="1" dirty="0">
                <a:solidFill>
                  <a:srgbClr val="000000"/>
                </a:solidFill>
                <a:latin typeface="Cambria" pitchFamily="18" charset="0"/>
              </a:rPr>
              <a:t>(Physical Acoustic Corporation, 2007)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779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0364"/>
            <a:ext cx="7772400" cy="868218"/>
          </a:xfrm>
        </p:spPr>
        <p:txBody>
          <a:bodyPr/>
          <a:lstStyle/>
          <a:p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AE </a:t>
            </a: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Signal &amp;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77819"/>
            <a:ext cx="7772400" cy="4812145"/>
          </a:xfrm>
        </p:spPr>
        <p:txBody>
          <a:bodyPr/>
          <a:lstStyle/>
          <a:p>
            <a:r>
              <a:rPr lang="en-US" sz="2400" dirty="0" smtClean="0"/>
              <a:t>Background noise is an integral part of AE signals</a:t>
            </a:r>
          </a:p>
          <a:p>
            <a:pPr lvl="1"/>
            <a:r>
              <a:rPr lang="en-US" sz="2000" dirty="0" smtClean="0"/>
              <a:t>Mechanical:</a:t>
            </a:r>
          </a:p>
          <a:p>
            <a:pPr lvl="2"/>
            <a:r>
              <a:rPr lang="en-US" sz="2000" dirty="0" smtClean="0"/>
              <a:t>Operation noise</a:t>
            </a:r>
          </a:p>
          <a:p>
            <a:pPr lvl="2"/>
            <a:r>
              <a:rPr lang="en-US" sz="2000" dirty="0" smtClean="0"/>
              <a:t>Fluid flow</a:t>
            </a:r>
          </a:p>
          <a:p>
            <a:pPr lvl="2"/>
            <a:r>
              <a:rPr lang="en-US" sz="2000" dirty="0" smtClean="0"/>
              <a:t>Friction</a:t>
            </a:r>
          </a:p>
          <a:p>
            <a:pPr lvl="2"/>
            <a:r>
              <a:rPr lang="en-US" sz="2000" dirty="0" smtClean="0"/>
              <a:t>Human activities</a:t>
            </a:r>
          </a:p>
          <a:p>
            <a:pPr lvl="1"/>
            <a:r>
              <a:rPr lang="en-US" sz="2000" dirty="0" smtClean="0"/>
              <a:t>Electrical:</a:t>
            </a:r>
          </a:p>
          <a:p>
            <a:pPr lvl="2"/>
            <a:r>
              <a:rPr lang="en-US" sz="2000" dirty="0" smtClean="0"/>
              <a:t>White </a:t>
            </a:r>
            <a:r>
              <a:rPr lang="en-US" sz="2000" dirty="0"/>
              <a:t>noise generated </a:t>
            </a:r>
            <a:r>
              <a:rPr lang="en-US" sz="2000" dirty="0" smtClean="0"/>
              <a:t>at the </a:t>
            </a:r>
            <a:r>
              <a:rPr lang="en-US" sz="2000" dirty="0"/>
              <a:t>front end of the </a:t>
            </a:r>
            <a:r>
              <a:rPr lang="en-US" sz="2000" dirty="0" smtClean="0"/>
              <a:t>preamplifier</a:t>
            </a:r>
          </a:p>
          <a:p>
            <a:pPr lvl="2"/>
            <a:r>
              <a:rPr lang="en-US" sz="2000" dirty="0" smtClean="0"/>
              <a:t>Electromagnetic interference from neighborhood</a:t>
            </a:r>
          </a:p>
          <a:p>
            <a:pPr lvl="2"/>
            <a:r>
              <a:rPr lang="en-US" sz="2000" dirty="0" smtClean="0"/>
              <a:t>Noise </a:t>
            </a:r>
            <a:r>
              <a:rPr lang="en-US" sz="2000" dirty="0"/>
              <a:t>generated in acoustic emission systems</a:t>
            </a:r>
          </a:p>
          <a:p>
            <a:r>
              <a:rPr lang="en-US" sz="2200" dirty="0" smtClean="0"/>
              <a:t>Noise elimination: data processing, use </a:t>
            </a:r>
            <a:r>
              <a:rPr lang="en-US" sz="2200" dirty="0"/>
              <a:t>of sensors with built-in preamplifiers, sensitivity adjustments such as floating-threshold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7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b="1" dirty="0" smtClean="0"/>
              <a:t>Count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793673"/>
          </a:xfrm>
        </p:spPr>
        <p:txBody>
          <a:bodyPr/>
          <a:lstStyle/>
          <a:p>
            <a:r>
              <a:rPr lang="en-US" sz="2300" dirty="0" smtClean="0">
                <a:latin typeface="Cambria" pitchFamily="18" charset="0"/>
              </a:rPr>
              <a:t>AE count is defined as the number of threshold crossing of the AE signal</a:t>
            </a:r>
          </a:p>
          <a:p>
            <a:r>
              <a:rPr lang="en-US" sz="2300" dirty="0" smtClean="0">
                <a:latin typeface="Cambria" pitchFamily="18" charset="0"/>
              </a:rPr>
              <a:t>This parameter is also known as ring down count (RDC) or threshold crossing count.</a:t>
            </a:r>
          </a:p>
          <a:p>
            <a:r>
              <a:rPr lang="en-US" sz="2300" dirty="0" smtClean="0">
                <a:latin typeface="Cambria" pitchFamily="18" charset="0"/>
              </a:rPr>
              <a:t>AE counts imply the existence of a transient wave in the AE waveform. </a:t>
            </a:r>
          </a:p>
          <a:p>
            <a:r>
              <a:rPr lang="en-US" sz="2300" dirty="0" smtClean="0">
                <a:latin typeface="Cambria" pitchFamily="18" charset="0"/>
              </a:rPr>
              <a:t>One major drawback of this parameter is the dependence on the threshold level and the amplitude of the AE pulses. </a:t>
            </a:r>
          </a:p>
          <a:p>
            <a:r>
              <a:rPr lang="en-US" sz="2300" dirty="0" smtClean="0">
                <a:latin typeface="Cambria" pitchFamily="18" charset="0"/>
              </a:rPr>
              <a:t>The average counts is a measure of AE intensity i.e. the size of the emission signals detected. </a:t>
            </a:r>
          </a:p>
          <a:p>
            <a:r>
              <a:rPr lang="en-US" sz="2300" dirty="0" smtClean="0">
                <a:latin typeface="Cambria" pitchFamily="18" charset="0"/>
              </a:rPr>
              <a:t>AE counts divided by duration gives the average frequency of the signal.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Some Common NDE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5762625" cy="4343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Dye Penetrant </a:t>
            </a:r>
            <a:r>
              <a:rPr lang="en-US" b="1" dirty="0" smtClean="0"/>
              <a:t>Examination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locate surface-breaking defects in all non-porous materials - metals, plastics, or </a:t>
            </a:r>
            <a:r>
              <a:rPr lang="en-US" sz="2000" dirty="0" smtClean="0"/>
              <a:t>ceramics</a:t>
            </a:r>
          </a:p>
          <a:p>
            <a:r>
              <a:rPr lang="en-US" sz="2000" dirty="0" smtClean="0"/>
              <a:t>Visible/fluorescent </a:t>
            </a:r>
            <a:r>
              <a:rPr lang="en-US" sz="2000" dirty="0"/>
              <a:t>penetrants (shiny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Procedure: </a:t>
            </a:r>
          </a:p>
          <a:p>
            <a:pPr lvl="2"/>
            <a:r>
              <a:rPr lang="en-US" sz="2000" dirty="0" smtClean="0"/>
              <a:t>Section </a:t>
            </a:r>
            <a:r>
              <a:rPr lang="en-US" sz="2000" dirty="0"/>
              <a:t>of material with a surface-breaking crack that </a:t>
            </a:r>
            <a:r>
              <a:rPr lang="en-US" sz="2000" dirty="0" smtClean="0"/>
              <a:t>is </a:t>
            </a:r>
            <a:r>
              <a:rPr lang="en-US" sz="2000" dirty="0"/>
              <a:t>not visible to the naked </a:t>
            </a:r>
            <a:r>
              <a:rPr lang="en-US" sz="2000" dirty="0" smtClean="0"/>
              <a:t>eye.</a:t>
            </a:r>
          </a:p>
          <a:p>
            <a:pPr lvl="2"/>
            <a:r>
              <a:rPr lang="en-US" sz="2000" dirty="0" smtClean="0"/>
              <a:t>Penetrant </a:t>
            </a:r>
            <a:r>
              <a:rPr lang="en-US" sz="2000" dirty="0"/>
              <a:t>is applied to the surface. </a:t>
            </a:r>
            <a:endParaRPr lang="en-US" sz="2000" dirty="0" smtClean="0"/>
          </a:p>
          <a:p>
            <a:pPr lvl="2"/>
            <a:r>
              <a:rPr lang="en-US" sz="2000" dirty="0" smtClean="0"/>
              <a:t>Excess </a:t>
            </a:r>
            <a:r>
              <a:rPr lang="en-US" sz="2000" dirty="0"/>
              <a:t>penetrant is removed. </a:t>
            </a:r>
            <a:endParaRPr lang="en-US" sz="2000" dirty="0" smtClean="0"/>
          </a:p>
          <a:p>
            <a:pPr lvl="2"/>
            <a:r>
              <a:rPr lang="en-US" sz="2000" dirty="0" smtClean="0"/>
              <a:t>Developer </a:t>
            </a:r>
            <a:r>
              <a:rPr lang="en-US" sz="2000" dirty="0"/>
              <a:t>is </a:t>
            </a:r>
            <a:r>
              <a:rPr lang="en-US" sz="2000" dirty="0" smtClean="0"/>
              <a:t>applied </a:t>
            </a:r>
            <a:r>
              <a:rPr lang="en-US" sz="2000" dirty="0"/>
              <a:t>to provide visual contrast</a:t>
            </a:r>
            <a:r>
              <a:rPr lang="en-US" sz="2000" dirty="0" smtClean="0"/>
              <a:t>, </a:t>
            </a:r>
            <a:r>
              <a:rPr lang="en-US" sz="2000" dirty="0"/>
              <a:t>rendering the crack visible. 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2579688"/>
            <a:ext cx="2384425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5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b="1" dirty="0" smtClean="0"/>
              <a:t>Count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029200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000" dirty="0" smtClean="0">
                <a:latin typeface="Cambria" pitchFamily="18" charset="0"/>
              </a:rPr>
              <a:t>Defects in gear systems would result in broader distribution of AE counts and peak amplitude. AE counts showed better results than  other AE parameters in gear defect detection. </a:t>
            </a:r>
            <a:r>
              <a:rPr lang="en-US" sz="1400" i="1" dirty="0" smtClean="0">
                <a:latin typeface="Cambria" pitchFamily="18" charset="0"/>
              </a:rPr>
              <a:t>(</a:t>
            </a:r>
            <a:r>
              <a:rPr lang="en-US" sz="1400" i="1" dirty="0" err="1" smtClean="0">
                <a:latin typeface="Cambria" pitchFamily="18" charset="0"/>
              </a:rPr>
              <a:t>Tandon</a:t>
            </a:r>
            <a:r>
              <a:rPr lang="en-US" sz="1400" i="1" dirty="0" smtClean="0">
                <a:latin typeface="Cambria" pitchFamily="18" charset="0"/>
              </a:rPr>
              <a:t> and Mata, 1999)</a:t>
            </a:r>
          </a:p>
          <a:p>
            <a:r>
              <a:rPr lang="en-US" sz="2000" dirty="0" smtClean="0">
                <a:latin typeface="Cambria" pitchFamily="18" charset="0"/>
              </a:rPr>
              <a:t>AE cumulative event count increases with crack growth in the case-hardened gears. </a:t>
            </a:r>
            <a:r>
              <a:rPr lang="en-US" sz="1400" i="1" dirty="0" smtClean="0">
                <a:latin typeface="Cambria" pitchFamily="18" charset="0"/>
              </a:rPr>
              <a:t>(</a:t>
            </a:r>
            <a:r>
              <a:rPr lang="fi-FI" sz="1400" i="1" dirty="0" smtClean="0">
                <a:latin typeface="Cambria" pitchFamily="18" charset="0"/>
              </a:rPr>
              <a:t>Miyachika, Oda, Koide, 1995)</a:t>
            </a:r>
            <a:endParaRPr lang="en-US" sz="1400" i="1" dirty="0" smtClean="0">
              <a:latin typeface="Cambria" pitchFamily="18" charset="0"/>
            </a:endParaRPr>
          </a:p>
          <a:p>
            <a:r>
              <a:rPr lang="en-US" sz="2000" dirty="0" smtClean="0">
                <a:latin typeface="Cambria" pitchFamily="18" charset="0"/>
              </a:rPr>
              <a:t>Direct relationship between AE count and speed in case of outer race defect. </a:t>
            </a:r>
            <a:r>
              <a:rPr lang="en-US" sz="1400" i="1" dirty="0" smtClean="0">
                <a:latin typeface="Cambria" pitchFamily="18" charset="0"/>
              </a:rPr>
              <a:t>(</a:t>
            </a:r>
            <a:r>
              <a:rPr lang="en-US" sz="1400" i="1" dirty="0" err="1" smtClean="0">
                <a:latin typeface="Cambria" pitchFamily="18" charset="0"/>
              </a:rPr>
              <a:t>Tandon</a:t>
            </a:r>
            <a:r>
              <a:rPr lang="en-US" sz="1400" i="1" dirty="0" smtClean="0">
                <a:latin typeface="Cambria" pitchFamily="18" charset="0"/>
              </a:rPr>
              <a:t> and </a:t>
            </a:r>
            <a:r>
              <a:rPr lang="en-US" sz="1400" i="1" dirty="0" err="1" smtClean="0">
                <a:latin typeface="Cambria" pitchFamily="18" charset="0"/>
              </a:rPr>
              <a:t>Nakra</a:t>
            </a:r>
            <a:r>
              <a:rPr lang="en-US" sz="1400" i="1" dirty="0" smtClean="0">
                <a:latin typeface="Cambria" pitchFamily="18" charset="0"/>
              </a:rPr>
              <a:t>, 1990)</a:t>
            </a:r>
          </a:p>
          <a:p>
            <a:r>
              <a:rPr lang="en-US" sz="2000" dirty="0" smtClean="0">
                <a:latin typeface="Cambria" pitchFamily="18" charset="0"/>
              </a:rPr>
              <a:t>AE count is able to detect large defects up to 15 mm in lengths and 1 mm in width. </a:t>
            </a:r>
            <a:r>
              <a:rPr lang="en-US" sz="1400" i="1" dirty="0" smtClean="0">
                <a:latin typeface="Cambria" pitchFamily="18" charset="0"/>
              </a:rPr>
              <a:t>(</a:t>
            </a:r>
            <a:r>
              <a:rPr lang="en-US" sz="1400" i="1" dirty="0" err="1" smtClean="0">
                <a:latin typeface="Cambria" pitchFamily="18" charset="0"/>
              </a:rPr>
              <a:t>Morhain</a:t>
            </a:r>
            <a:r>
              <a:rPr lang="en-US" sz="1400" i="1" dirty="0" smtClean="0">
                <a:latin typeface="Cambria" pitchFamily="18" charset="0"/>
              </a:rPr>
              <a:t> and Mba,2003) </a:t>
            </a:r>
          </a:p>
          <a:p>
            <a:r>
              <a:rPr lang="en-US" sz="2000" dirty="0" smtClean="0">
                <a:latin typeface="Cambria" pitchFamily="18" charset="0"/>
              </a:rPr>
              <a:t>Sensitivity of AE counts to the level and grade of lubricant within the bearing. </a:t>
            </a:r>
          </a:p>
          <a:p>
            <a:r>
              <a:rPr lang="en-US" sz="2000" dirty="0" smtClean="0">
                <a:latin typeface="Cambria" pitchFamily="18" charset="0"/>
              </a:rPr>
              <a:t> It is worthwhile to note that correlating the AE parameters and the feature of interest in the literature is primarily based on linear regression.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70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z="32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AE &amp; Materials</a:t>
            </a:r>
            <a:endParaRPr lang="en-US" sz="3200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800600"/>
          </a:xfrm>
        </p:spPr>
        <p:txBody>
          <a:bodyPr/>
          <a:lstStyle/>
          <a:p>
            <a:r>
              <a:rPr lang="en-US" sz="2000" b="1" dirty="0" smtClean="0">
                <a:solidFill>
                  <a:srgbClr val="C00000"/>
                </a:solidFill>
                <a:latin typeface="Cambria" pitchFamily="18" charset="0"/>
              </a:rPr>
              <a:t>AE is material sensitive </a:t>
            </a:r>
            <a:r>
              <a:rPr lang="en-US" sz="2000" dirty="0" smtClean="0">
                <a:latin typeface="Cambria" pitchFamily="18" charset="0"/>
              </a:rPr>
              <a:t>(depends on material structure and deformation mode</a:t>
            </a:r>
          </a:p>
          <a:p>
            <a:r>
              <a:rPr lang="en-US" sz="2000" dirty="0" smtClean="0">
                <a:latin typeface="Cambria" pitchFamily="18" charset="0"/>
              </a:rPr>
              <a:t>Ductile material shows low emissivity in comparison with brittle material (</a:t>
            </a:r>
            <a:r>
              <a:rPr lang="en-US" sz="2000" i="1" dirty="0" smtClean="0">
                <a:latin typeface="Cambria" pitchFamily="18" charset="0"/>
              </a:rPr>
              <a:t>Physical Acoustic Corporation, 2007</a:t>
            </a:r>
            <a:r>
              <a:rPr lang="en-US" sz="2000" dirty="0" smtClean="0">
                <a:latin typeface="Cambria" pitchFamily="18" charset="0"/>
              </a:rPr>
              <a:t>)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mbria" pitchFamily="18" charset="0"/>
              </a:rPr>
              <a:t>AE source in metals:</a:t>
            </a:r>
            <a:r>
              <a:rPr lang="en-US" sz="2000" dirty="0" smtClean="0">
                <a:latin typeface="Cambria" pitchFamily="18" charset="0"/>
              </a:rPr>
              <a:t>  dislocation movement in plastic deformation or the initiation and growth of cracks</a:t>
            </a:r>
          </a:p>
          <a:p>
            <a:r>
              <a:rPr lang="en-US" sz="2000" dirty="0" smtClean="0">
                <a:latin typeface="Cambria" pitchFamily="18" charset="0"/>
              </a:rPr>
              <a:t>AE signal is weak during tensile deformation with the exception of yield and fracture region (</a:t>
            </a:r>
            <a:r>
              <a:rPr lang="en-US" sz="2000" i="1" dirty="0" err="1" smtClean="0">
                <a:latin typeface="Cambria" pitchFamily="18" charset="0"/>
              </a:rPr>
              <a:t>Suman</a:t>
            </a:r>
            <a:r>
              <a:rPr lang="en-US" sz="2000" i="1" dirty="0" smtClean="0">
                <a:latin typeface="Cambria" pitchFamily="18" charset="0"/>
              </a:rPr>
              <a:t>, A., et al.  2007</a:t>
            </a:r>
            <a:r>
              <a:rPr lang="en-US" sz="2000" dirty="0" smtClean="0">
                <a:latin typeface="Cambria" pitchFamily="18" charset="0"/>
              </a:rPr>
              <a:t>)</a:t>
            </a:r>
          </a:p>
          <a:p>
            <a:r>
              <a:rPr lang="en-US" sz="2000" dirty="0" smtClean="0">
                <a:latin typeface="Cambria" pitchFamily="18" charset="0"/>
              </a:rPr>
              <a:t>In glass-fiber-epoxy composites (</a:t>
            </a:r>
            <a:r>
              <a:rPr lang="en-US" sz="2000" dirty="0" err="1" smtClean="0">
                <a:latin typeface="Cambria" pitchFamily="18" charset="0"/>
              </a:rPr>
              <a:t>Bhat</a:t>
            </a:r>
            <a:r>
              <a:rPr lang="en-US" sz="2000" dirty="0" smtClean="0">
                <a:latin typeface="Cambria" pitchFamily="18" charset="0"/>
              </a:rPr>
              <a:t>, </a:t>
            </a:r>
            <a:r>
              <a:rPr lang="en-US" sz="2000" dirty="0" err="1" smtClean="0">
                <a:latin typeface="Cambria" pitchFamily="18" charset="0"/>
              </a:rPr>
              <a:t>M.R</a:t>
            </a:r>
            <a:r>
              <a:rPr lang="en-US" sz="2000" dirty="0" smtClean="0">
                <a:latin typeface="Cambria" pitchFamily="18" charset="0"/>
              </a:rPr>
              <a:t>. and </a:t>
            </a:r>
            <a:r>
              <a:rPr lang="en-US" sz="2000" dirty="0" err="1" smtClean="0">
                <a:latin typeface="Cambria" pitchFamily="18" charset="0"/>
              </a:rPr>
              <a:t>C.R.L</a:t>
            </a:r>
            <a:r>
              <a:rPr lang="en-US" sz="2000" dirty="0" smtClean="0">
                <a:latin typeface="Cambria" pitchFamily="18" charset="0"/>
              </a:rPr>
              <a:t>. Murthy, 1993) </a:t>
            </a:r>
          </a:p>
          <a:p>
            <a:pPr lvl="1"/>
            <a:r>
              <a:rPr lang="en-US" sz="2000" dirty="0" smtClean="0">
                <a:latin typeface="Cambria" pitchFamily="18" charset="0"/>
              </a:rPr>
              <a:t>Matrix cracking that produces low-amplitude AE events</a:t>
            </a:r>
          </a:p>
          <a:p>
            <a:pPr lvl="1"/>
            <a:r>
              <a:rPr lang="en-US" sz="2000" dirty="0" smtClean="0">
                <a:latin typeface="Cambria" pitchFamily="18" charset="0"/>
              </a:rPr>
              <a:t>Crack propagation and de-bonding generates less AE events with reasonably detectable signal amplitudes</a:t>
            </a:r>
          </a:p>
          <a:p>
            <a:pPr lvl="1"/>
            <a:r>
              <a:rPr lang="en-US" sz="2000" dirty="0" smtClean="0">
                <a:latin typeface="Cambria" pitchFamily="18" charset="0"/>
              </a:rPr>
              <a:t>Fiber fracture generates high-amplitude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684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AE Amplitude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1143000"/>
          </a:xfrm>
        </p:spPr>
        <p:txBody>
          <a:bodyPr/>
          <a:lstStyle/>
          <a:p>
            <a:r>
              <a:rPr lang="en-US" sz="2400" dirty="0" smtClean="0"/>
              <a:t>Amplitude of the AE signal are affected by a number of parameters: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33" y="3124200"/>
            <a:ext cx="6248400" cy="303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3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AE Signal: 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Crystalline materials </a:t>
            </a:r>
            <a:endParaRPr lang="en-US" sz="2800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778164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Crystalline materials generate high-energy AE in the yield region, which will be diminished after yielding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124200"/>
            <a:ext cx="497583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997527" y="2650123"/>
            <a:ext cx="7001163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Cambria" pitchFamily="18" charset="0"/>
              </a:rPr>
              <a:t>Stress-strain curve and the relevant AE count rate for AZ31 in tensile 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40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AE Signal in Bulk Metallic Glasses</a:t>
            </a:r>
            <a:endParaRPr lang="en-US" sz="2800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2286000"/>
          </a:xfrm>
        </p:spPr>
        <p:txBody>
          <a:bodyPr/>
          <a:lstStyle/>
          <a:p>
            <a:r>
              <a:rPr lang="en-US" sz="2200" dirty="0" smtClean="0">
                <a:latin typeface="Cambria" pitchFamily="18" charset="0"/>
              </a:rPr>
              <a:t>Non-uniform and non-monotonic AE signal in BMGs</a:t>
            </a:r>
          </a:p>
          <a:p>
            <a:r>
              <a:rPr lang="en-US" sz="2200" dirty="0" smtClean="0">
                <a:latin typeface="Cambria" pitchFamily="18" charset="0"/>
              </a:rPr>
              <a:t>Clear burst type with sharp extremums is expected in BMGs</a:t>
            </a:r>
          </a:p>
          <a:p>
            <a:r>
              <a:rPr lang="en-US" sz="2200" dirty="0" smtClean="0">
                <a:solidFill>
                  <a:srgbClr val="C00000"/>
                </a:solidFill>
                <a:latin typeface="Cambria" pitchFamily="18" charset="0"/>
              </a:rPr>
              <a:t>Maximum activity of AE signal in BMGs does not necessarily represent the failure </a:t>
            </a:r>
          </a:p>
          <a:p>
            <a:r>
              <a:rPr lang="en-US" sz="2200" dirty="0" smtClean="0">
                <a:latin typeface="Cambria" pitchFamily="18" charset="0"/>
              </a:rPr>
              <a:t>Typical AE bursts in BMGs appear within a range of 100-200 micrometer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 t="48281"/>
          <a:stretch>
            <a:fillRect/>
          </a:stretch>
        </p:blipFill>
        <p:spPr bwMode="auto">
          <a:xfrm>
            <a:off x="2401455" y="4082284"/>
            <a:ext cx="4969163" cy="2318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99855" y="6320135"/>
            <a:ext cx="5043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Cambria" pitchFamily="18" charset="0"/>
              </a:rPr>
              <a:t>AE response for Zr</a:t>
            </a:r>
            <a:r>
              <a:rPr lang="en-US" sz="1200" b="1" baseline="-25000" dirty="0">
                <a:solidFill>
                  <a:srgbClr val="000000"/>
                </a:solidFill>
                <a:latin typeface="Cambria" pitchFamily="18" charset="0"/>
              </a:rPr>
              <a:t>50</a:t>
            </a:r>
            <a:r>
              <a:rPr lang="en-US" sz="1200" b="1" dirty="0">
                <a:solidFill>
                  <a:srgbClr val="000000"/>
                </a:solidFill>
                <a:latin typeface="Cambria" pitchFamily="18" charset="0"/>
              </a:rPr>
              <a:t>Cu</a:t>
            </a:r>
            <a:r>
              <a:rPr lang="en-US" sz="1200" b="1" baseline="-25000" dirty="0">
                <a:solidFill>
                  <a:srgbClr val="000000"/>
                </a:solidFill>
                <a:latin typeface="Cambria" pitchFamily="18" charset="0"/>
              </a:rPr>
              <a:t>40</a:t>
            </a:r>
            <a:r>
              <a:rPr lang="en-US" sz="1200" b="1" dirty="0">
                <a:solidFill>
                  <a:srgbClr val="000000"/>
                </a:solidFill>
                <a:latin typeface="Cambria" pitchFamily="18" charset="0"/>
              </a:rPr>
              <a:t>Al</a:t>
            </a:r>
            <a:r>
              <a:rPr lang="en-US" sz="1200" b="1" baseline="-25000" dirty="0">
                <a:solidFill>
                  <a:srgbClr val="000000"/>
                </a:solidFill>
                <a:latin typeface="Cambria" pitchFamily="18" charset="0"/>
              </a:rPr>
              <a:t>10</a:t>
            </a:r>
            <a:r>
              <a:rPr lang="en-US" sz="1200" b="1" dirty="0">
                <a:solidFill>
                  <a:srgbClr val="000000"/>
                </a:solidFill>
                <a:latin typeface="Cambria" pitchFamily="18" charset="0"/>
              </a:rPr>
              <a:t> during compression tests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Cambria" pitchFamily="18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latin typeface="Cambria" pitchFamily="18" charset="0"/>
              </a:rPr>
              <a:t>Vinogradov</a:t>
            </a:r>
            <a:r>
              <a:rPr lang="en-US" sz="1200" b="1" dirty="0">
                <a:solidFill>
                  <a:srgbClr val="000000"/>
                </a:solidFill>
                <a:latin typeface="Cambria" pitchFamily="18" charset="0"/>
              </a:rPr>
              <a:t>, A. and A. </a:t>
            </a:r>
            <a:r>
              <a:rPr lang="en-US" sz="1200" b="1" dirty="0" err="1">
                <a:solidFill>
                  <a:srgbClr val="000000"/>
                </a:solidFill>
                <a:latin typeface="Cambria" pitchFamily="18" charset="0"/>
              </a:rPr>
              <a:t>Leksovskii</a:t>
            </a:r>
            <a:r>
              <a:rPr lang="en-US" sz="1200" b="1" dirty="0">
                <a:solidFill>
                  <a:srgbClr val="000000"/>
                </a:solidFill>
                <a:latin typeface="Cambria" pitchFamily="18" charset="0"/>
              </a:rPr>
              <a:t>, 1996)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69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Plastic deformation in BMGs</a:t>
            </a:r>
            <a:br>
              <a:rPr lang="en-US" sz="32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20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(Literature Review)</a:t>
            </a:r>
            <a:endParaRPr lang="en-US" sz="3200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094713" y="1828800"/>
            <a:ext cx="295457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064327" y="6135469"/>
            <a:ext cx="491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Cambria" pitchFamily="18" charset="0"/>
              </a:rPr>
              <a:t>AE transient wave corresponding to the shear band propagation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Cambria" pitchFamily="18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latin typeface="Cambria" pitchFamily="18" charset="0"/>
              </a:rPr>
              <a:t>Vinogradov</a:t>
            </a:r>
            <a:r>
              <a:rPr lang="en-US" sz="1200" b="1" dirty="0">
                <a:solidFill>
                  <a:srgbClr val="000000"/>
                </a:solidFill>
                <a:latin typeface="Cambria" pitchFamily="18" charset="0"/>
              </a:rPr>
              <a:t>, A., et al., 2010)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00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581" y="3505200"/>
            <a:ext cx="3219474" cy="2822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09600" y="167640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 smtClean="0">
                <a:latin typeface="Cambria" pitchFamily="18" charset="0"/>
              </a:rPr>
              <a:t>SKF 1205 ETN9</a:t>
            </a:r>
          </a:p>
          <a:p>
            <a:pPr lvl="1"/>
            <a:r>
              <a:rPr lang="en-US" dirty="0" smtClean="0">
                <a:latin typeface="Cambria" pitchFamily="18" charset="0"/>
              </a:rPr>
              <a:t>Self-aligning ball bearing </a:t>
            </a:r>
          </a:p>
          <a:p>
            <a:pPr lvl="1"/>
            <a:r>
              <a:rPr lang="en-US" dirty="0" smtClean="0">
                <a:latin typeface="Cambria" pitchFamily="18" charset="0"/>
              </a:rPr>
              <a:t>Cylindrical bore, unsealed</a:t>
            </a:r>
          </a:p>
          <a:p>
            <a:pPr lvl="1"/>
            <a:r>
              <a:rPr lang="en-US" dirty="0" smtClean="0">
                <a:latin typeface="Cambria" pitchFamily="18" charset="0"/>
              </a:rPr>
              <a:t>Inner diameter: d = 25 mm</a:t>
            </a:r>
          </a:p>
          <a:p>
            <a:pPr lvl="1"/>
            <a:r>
              <a:rPr lang="en-US" dirty="0" smtClean="0">
                <a:latin typeface="Cambria" pitchFamily="18" charset="0"/>
              </a:rPr>
              <a:t>Outer diameter: D = 52 mm</a:t>
            </a:r>
          </a:p>
          <a:p>
            <a:pPr lvl="1"/>
            <a:r>
              <a:rPr lang="en-US" dirty="0" smtClean="0">
                <a:latin typeface="Cambria" pitchFamily="18" charset="0"/>
              </a:rPr>
              <a:t>Thickness: B = 15 mm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889" y="2285999"/>
            <a:ext cx="4262563" cy="3200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87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AE for different shaft speed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 l="7599" t="15722" r="13628" b="6016"/>
          <a:stretch>
            <a:fillRect/>
          </a:stretch>
        </p:blipFill>
        <p:spPr bwMode="auto">
          <a:xfrm>
            <a:off x="1485901" y="1943100"/>
            <a:ext cx="57150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91440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914400" y="1000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150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41300"/>
            <a:ext cx="8229600" cy="1130300"/>
          </a:xfrm>
        </p:spPr>
        <p:txBody>
          <a:bodyPr/>
          <a:lstStyle/>
          <a:p>
            <a:r>
              <a:rPr lang="en-US" sz="24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Sensor Placement</a:t>
            </a:r>
            <a:br>
              <a:rPr lang="en-US" sz="24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24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Energy vs. time (Sec) vs. duration (Micro-sec)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 l="7780" t="15745" r="8557" b="2979"/>
          <a:stretch>
            <a:fillRect/>
          </a:stretch>
        </p:blipFill>
        <p:spPr bwMode="auto">
          <a:xfrm>
            <a:off x="300037" y="1457326"/>
            <a:ext cx="4329113" cy="242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 l="2253" t="13983" r="10571" b="4661"/>
          <a:stretch>
            <a:fillRect/>
          </a:stretch>
        </p:blipFill>
        <p:spPr bwMode="auto">
          <a:xfrm>
            <a:off x="257175" y="4078941"/>
            <a:ext cx="4314825" cy="224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5" cstate="print"/>
          <a:srcRect l="7084" t="15504" r="8657" b="6202"/>
          <a:stretch>
            <a:fillRect/>
          </a:stretch>
        </p:blipFill>
        <p:spPr bwMode="auto">
          <a:xfrm>
            <a:off x="4803121" y="1447800"/>
            <a:ext cx="3926542" cy="245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6" cstate="print"/>
          <a:srcRect l="2800" t="14672" r="13473" b="6178"/>
          <a:stretch>
            <a:fillRect/>
          </a:stretch>
        </p:blipFill>
        <p:spPr bwMode="auto">
          <a:xfrm>
            <a:off x="4800600" y="4001899"/>
            <a:ext cx="3836745" cy="224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4572000" y="3457575"/>
            <a:ext cx="571500" cy="585788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648200" y="5867400"/>
            <a:ext cx="571500" cy="585788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0" name="7-Point Star 9"/>
          <p:cNvSpPr/>
          <p:nvPr/>
        </p:nvSpPr>
        <p:spPr bwMode="auto">
          <a:xfrm>
            <a:off x="4572000" y="6096000"/>
            <a:ext cx="185738" cy="157162"/>
          </a:xfrm>
          <a:prstGeom prst="star7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1" name="7-Point Star 10"/>
          <p:cNvSpPr/>
          <p:nvPr/>
        </p:nvSpPr>
        <p:spPr bwMode="auto">
          <a:xfrm>
            <a:off x="4767262" y="3352800"/>
            <a:ext cx="185738" cy="157162"/>
          </a:xfrm>
          <a:prstGeom prst="star7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0F6BE4-68D6-4F1A-8744-3A5BC0C0E04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91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8685" y="1992416"/>
            <a:ext cx="6400800" cy="2445327"/>
          </a:xfrm>
        </p:spPr>
        <p:txBody>
          <a:bodyPr/>
          <a:lstStyle/>
          <a:p>
            <a:pPr marL="517525" indent="-517525">
              <a:spcBef>
                <a:spcPct val="50000"/>
              </a:spcBef>
              <a:defRPr/>
            </a:pPr>
            <a:r>
              <a:rPr lang="en-US" sz="2400" b="1" kern="1200" dirty="0" smtClean="0">
                <a:solidFill>
                  <a:srgbClr val="000000"/>
                </a:solidFill>
                <a:ea typeface="+mn-ea"/>
                <a:cs typeface="+mn-cs"/>
                <a:sym typeface="Symbol" pitchFamily="18" charset="2"/>
              </a:rPr>
              <a:t/>
            </a:r>
            <a:br>
              <a:rPr lang="en-US" sz="2400" b="1" kern="1200" dirty="0" smtClean="0">
                <a:solidFill>
                  <a:srgbClr val="000000"/>
                </a:solidFill>
                <a:ea typeface="+mn-ea"/>
                <a:cs typeface="+mn-cs"/>
                <a:sym typeface="Symbol" pitchFamily="18" charset="2"/>
              </a:rPr>
            </a:br>
            <a:r>
              <a:rPr lang="en-US" sz="2400" b="1" dirty="0" smtClean="0">
                <a:solidFill>
                  <a:srgbClr val="000000"/>
                </a:solidFill>
                <a:sym typeface="Symbol" pitchFamily="18" charset="2"/>
              </a:rPr>
              <a:t>Nondestructive Examination</a:t>
            </a: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/>
            </a:r>
            <a:br>
              <a:rPr lang="en-US" dirty="0">
                <a:solidFill>
                  <a:srgbClr val="000000"/>
                </a:solidFill>
                <a:sym typeface="Symbol" pitchFamily="18" charset="2"/>
              </a:rPr>
            </a:b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/>
            </a:r>
            <a:br>
              <a:rPr lang="en-US" dirty="0">
                <a:solidFill>
                  <a:srgbClr val="000000"/>
                </a:solidFill>
                <a:sym typeface="Symbol" pitchFamily="18" charset="2"/>
              </a:rPr>
            </a:br>
            <a:r>
              <a:rPr lang="en-US" sz="2800" dirty="0" smtClean="0"/>
              <a:t>Thermography</a:t>
            </a:r>
            <a:r>
              <a:rPr lang="en-US" sz="2800" b="1" kern="1200" dirty="0" smtClean="0">
                <a:solidFill>
                  <a:srgbClr val="000000"/>
                </a:solidFill>
                <a:ea typeface="+mn-ea"/>
                <a:cs typeface="+mn-cs"/>
                <a:sym typeface="Symbol" pitchFamily="18" charset="2"/>
              </a:rPr>
              <a:t/>
            </a:r>
            <a:br>
              <a:rPr lang="en-US" sz="2800" b="1" kern="1200" dirty="0" smtClean="0">
                <a:solidFill>
                  <a:srgbClr val="000000"/>
                </a:solidFill>
                <a:ea typeface="+mn-ea"/>
                <a:cs typeface="+mn-cs"/>
                <a:sym typeface="Symbol" pitchFamily="18" charset="2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385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Dye Penetrant </a:t>
            </a:r>
            <a:r>
              <a:rPr lang="en-US" dirty="0" smtClean="0"/>
              <a:t>Examination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include surface discontinuities: cracks, porosity, </a:t>
            </a:r>
            <a:r>
              <a:rPr lang="en-US" dirty="0" smtClean="0"/>
              <a:t>leaks</a:t>
            </a:r>
            <a:r>
              <a:rPr lang="en-US" dirty="0"/>
              <a:t>, etc.</a:t>
            </a:r>
          </a:p>
          <a:p>
            <a:r>
              <a:rPr lang="en-US" dirty="0">
                <a:solidFill>
                  <a:srgbClr val="C00000"/>
                </a:solidFill>
              </a:rPr>
              <a:t>Advantages:</a:t>
            </a:r>
            <a:r>
              <a:rPr lang="en-US" dirty="0"/>
              <a:t> Inexpensive, easy to apply, more sensitive than visual alone, rapid, portable, and can be used on most materials..</a:t>
            </a:r>
          </a:p>
          <a:p>
            <a:r>
              <a:rPr lang="en-US" dirty="0">
                <a:solidFill>
                  <a:srgbClr val="C00000"/>
                </a:solidFill>
              </a:rPr>
              <a:t>Limitations:</a:t>
            </a:r>
            <a:r>
              <a:rPr lang="en-US" dirty="0"/>
              <a:t> Surface only, not useful on hot, dirty, and painted surfaces; requires trained personnel.</a:t>
            </a:r>
          </a:p>
          <a:p>
            <a:r>
              <a:rPr lang="en-US" dirty="0">
                <a:solidFill>
                  <a:srgbClr val="C00000"/>
                </a:solidFill>
              </a:rPr>
              <a:t>Remarks:</a:t>
            </a:r>
            <a:r>
              <a:rPr lang="en-US" dirty="0"/>
              <a:t> Messy, needs good ventilation.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Objective</a:t>
            </a:r>
            <a:r>
              <a:rPr lang="en-US" dirty="0" smtClean="0"/>
              <a:t>: understanding and monitoring the thermal response of a system during normal operation and abnormal situations.</a:t>
            </a:r>
          </a:p>
          <a:p>
            <a:pPr lvl="1"/>
            <a:r>
              <a:rPr lang="en-US" dirty="0" smtClean="0"/>
              <a:t>Material properties</a:t>
            </a:r>
          </a:p>
          <a:p>
            <a:pPr lvl="1"/>
            <a:r>
              <a:rPr lang="en-US" dirty="0" smtClean="0"/>
              <a:t>Deformations</a:t>
            </a:r>
          </a:p>
          <a:p>
            <a:pPr lvl="1"/>
            <a:r>
              <a:rPr lang="en-US" dirty="0" smtClean="0"/>
              <a:t>Over-loading</a:t>
            </a:r>
          </a:p>
          <a:p>
            <a:pPr lvl="1"/>
            <a:r>
              <a:rPr lang="en-US" dirty="0" smtClean="0"/>
              <a:t>Friction</a:t>
            </a:r>
          </a:p>
          <a:p>
            <a:pPr lvl="1"/>
            <a:r>
              <a:rPr lang="en-US" dirty="0" smtClean="0"/>
              <a:t>Chemical reactions</a:t>
            </a:r>
          </a:p>
          <a:p>
            <a:pPr lvl="1"/>
            <a:r>
              <a:rPr lang="en-US" dirty="0" smtClean="0"/>
              <a:t>Insulation problems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Temperature </a:t>
            </a:r>
            <a:r>
              <a:rPr lang="en-US" dirty="0" smtClean="0">
                <a:solidFill>
                  <a:srgbClr val="000000"/>
                </a:solidFill>
              </a:rPr>
              <a:t>sensors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/>
              <a:t>Contact </a:t>
            </a:r>
            <a:r>
              <a:rPr lang="en-US" sz="2400" dirty="0" smtClean="0"/>
              <a:t>methods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4180490" cy="4343400"/>
          </a:xfrm>
        </p:spPr>
        <p:txBody>
          <a:bodyPr/>
          <a:lstStyle/>
          <a:p>
            <a:r>
              <a:rPr lang="en-US" sz="2400" b="1" dirty="0"/>
              <a:t>Resistance Temperature </a:t>
            </a:r>
            <a:r>
              <a:rPr lang="en-US" sz="2400" b="1" dirty="0" smtClean="0"/>
              <a:t>Detector (</a:t>
            </a:r>
            <a:r>
              <a:rPr lang="en-US" sz="2400" b="1" dirty="0" err="1" smtClean="0"/>
              <a:t>RTD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200" dirty="0"/>
              <a:t>Resistance </a:t>
            </a:r>
            <a:r>
              <a:rPr lang="en-US" sz="2200" dirty="0" smtClean="0"/>
              <a:t>thermometers</a:t>
            </a:r>
          </a:p>
          <a:p>
            <a:r>
              <a:rPr lang="en-US" sz="2000" dirty="0" smtClean="0"/>
              <a:t>A precision resistor made by a wire coil or a thin layer of metal.</a:t>
            </a:r>
          </a:p>
          <a:p>
            <a:r>
              <a:rPr lang="en-US" sz="2000" dirty="0" smtClean="0"/>
              <a:t>Temperature is determined by the change </a:t>
            </a:r>
            <a:r>
              <a:rPr lang="en-US" sz="2000" dirty="0"/>
              <a:t>in the </a:t>
            </a:r>
            <a:r>
              <a:rPr lang="en-US" sz="2000" dirty="0" smtClean="0"/>
              <a:t>resistance value</a:t>
            </a:r>
            <a:endParaRPr lang="en-US" sz="2000" dirty="0"/>
          </a:p>
          <a:p>
            <a:r>
              <a:rPr lang="en-US" sz="2000" dirty="0" smtClean="0"/>
              <a:t>High Accuracy </a:t>
            </a:r>
            <a:r>
              <a:rPr lang="en-US" sz="2000" dirty="0"/>
              <a:t>and </a:t>
            </a:r>
            <a:r>
              <a:rPr lang="en-US" sz="2000" dirty="0" smtClean="0"/>
              <a:t>repeatability</a:t>
            </a:r>
          </a:p>
          <a:p>
            <a:pPr marL="342900" lvl="1" indent="-342900">
              <a:buFontTx/>
              <a:buChar char="•"/>
            </a:pPr>
            <a:r>
              <a:rPr lang="en-US" sz="2000" dirty="0"/>
              <a:t>Range: </a:t>
            </a:r>
            <a:r>
              <a:rPr lang="en-US" sz="2000" dirty="0" smtClean="0"/>
              <a:t>-260-850 </a:t>
            </a:r>
            <a:r>
              <a:rPr lang="en-US" sz="2000" dirty="0">
                <a:sym typeface="Mathematica1"/>
              </a:rPr>
              <a:t>C</a:t>
            </a:r>
          </a:p>
          <a:p>
            <a:r>
              <a:rPr lang="en-US" sz="2000" dirty="0" smtClean="0"/>
              <a:t>Expensive and fragile</a:t>
            </a:r>
          </a:p>
          <a:p>
            <a:pPr lvl="1"/>
            <a:r>
              <a:rPr lang="en-US" sz="1600" dirty="0"/>
              <a:t>Platinum </a:t>
            </a:r>
            <a:r>
              <a:rPr lang="en-US" sz="1600" dirty="0" smtClean="0"/>
              <a:t>as </a:t>
            </a:r>
            <a:r>
              <a:rPr lang="en-US" sz="1600" dirty="0"/>
              <a:t>the resistive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777" y="2133738"/>
            <a:ext cx="3886200" cy="330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86777" y="5655508"/>
            <a:ext cx="388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 err="1" smtClean="0">
                <a:latin typeface="Cambria" panose="02040503050406030204" pitchFamily="18" charset="0"/>
              </a:rPr>
              <a:t>Hashemian</a:t>
            </a:r>
            <a:r>
              <a:rPr lang="en-US" sz="1200" b="0" dirty="0" smtClean="0">
                <a:latin typeface="Cambria" panose="02040503050406030204" pitchFamily="18" charset="0"/>
              </a:rPr>
              <a:t>, H.M., Aging management of instrumentation &amp; control sensors in nuclear power plants, Nuclear Engineering and Design 240 (2010) 3781–3790</a:t>
            </a:r>
          </a:p>
        </p:txBody>
      </p:sp>
    </p:spTree>
    <p:extLst>
      <p:ext uri="{BB962C8B-B14F-4D97-AF65-F5344CB8AC3E}">
        <p14:creationId xmlns:p14="http://schemas.microsoft.com/office/powerpoint/2010/main" val="16395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Thermocouples</a:t>
            </a:r>
          </a:p>
          <a:p>
            <a:pPr lvl="1"/>
            <a:r>
              <a:rPr lang="en-US" sz="2000" dirty="0" smtClean="0"/>
              <a:t>Two wires of dissimilar metals that join at both ends.</a:t>
            </a:r>
          </a:p>
          <a:p>
            <a:pPr lvl="1"/>
            <a:r>
              <a:rPr lang="en-US" sz="2000" dirty="0" smtClean="0"/>
              <a:t>A continuous current flows when   </a:t>
            </a:r>
          </a:p>
          <a:p>
            <a:pPr lvl="1"/>
            <a:r>
              <a:rPr lang="en-US" sz="2000" dirty="0" smtClean="0"/>
              <a:t>The signal (voltage) is proportional </a:t>
            </a:r>
            <a:r>
              <a:rPr lang="en-US" sz="2000" dirty="0"/>
              <a:t>to </a:t>
            </a:r>
            <a:r>
              <a:rPr lang="en-US" sz="2000" dirty="0" smtClean="0"/>
              <a:t>the </a:t>
            </a:r>
            <a:r>
              <a:rPr lang="en-US" sz="2000" dirty="0"/>
              <a:t>temperature difference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Range: -200-1800 </a:t>
            </a:r>
            <a:r>
              <a:rPr lang="en-US" sz="2000" dirty="0" smtClean="0">
                <a:sym typeface="Mathematica1"/>
              </a:rPr>
              <a:t>C</a:t>
            </a:r>
          </a:p>
          <a:p>
            <a:r>
              <a:rPr lang="en-US" sz="2400" dirty="0" smtClean="0"/>
              <a:t>Thermistor</a:t>
            </a:r>
          </a:p>
          <a:p>
            <a:pPr lvl="1"/>
            <a:r>
              <a:rPr lang="en-US" sz="2000" dirty="0" smtClean="0"/>
              <a:t>Thermally-sensitive </a:t>
            </a:r>
            <a:r>
              <a:rPr lang="en-US" sz="2000" dirty="0"/>
              <a:t>resistor </a:t>
            </a:r>
            <a:r>
              <a:rPr lang="en-US" sz="2000" dirty="0" smtClean="0"/>
              <a:t>constructed with </a:t>
            </a:r>
            <a:r>
              <a:rPr lang="en-US" sz="2000" dirty="0"/>
              <a:t>metal oxides</a:t>
            </a:r>
          </a:p>
          <a:p>
            <a:pPr lvl="1"/>
            <a:r>
              <a:rPr lang="en-US" sz="2000" dirty="0" smtClean="0"/>
              <a:t>Change in resistance is several </a:t>
            </a:r>
            <a:r>
              <a:rPr lang="en-US" sz="2000" dirty="0"/>
              <a:t>times greater than an </a:t>
            </a:r>
            <a:r>
              <a:rPr lang="en-US" sz="2000" dirty="0" err="1"/>
              <a:t>RTD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smtClean="0"/>
              <a:t>Range</a:t>
            </a:r>
            <a:r>
              <a:rPr lang="en-US" sz="2000" dirty="0"/>
              <a:t>: </a:t>
            </a:r>
            <a:r>
              <a:rPr lang="en-US" sz="2000" dirty="0" smtClean="0"/>
              <a:t>-80-300 </a:t>
            </a:r>
            <a:r>
              <a:rPr lang="en-US" sz="2000" dirty="0">
                <a:sym typeface="Mathematica1"/>
              </a:rPr>
              <a:t>C</a:t>
            </a:r>
          </a:p>
          <a:p>
            <a:pPr lvl="1"/>
            <a:r>
              <a:rPr lang="en-US" sz="2000" dirty="0" smtClean="0"/>
              <a:t>Cheap and fragile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3490" y="6135515"/>
            <a:ext cx="7767781" cy="42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Hashemian</a:t>
            </a:r>
            <a:r>
              <a:rPr lang="en-US" sz="1600" dirty="0"/>
              <a:t>, H.M., “Comparison of </a:t>
            </a:r>
            <a:r>
              <a:rPr lang="en-US" sz="1600" dirty="0" err="1"/>
              <a:t>RTDs</a:t>
            </a:r>
            <a:r>
              <a:rPr lang="en-US" sz="1600" dirty="0"/>
              <a:t> and Thermocouples for Industrial Temperature Measurements.” Presented at the 8th Temperature Symposium, ISA—The Instrumentation, Systems, and Automation Society, Chicago, IL (October 21-24, 2002)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79" y="1852615"/>
            <a:ext cx="2812067" cy="21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80" y="2597148"/>
            <a:ext cx="4012507" cy="283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79" y="4116960"/>
            <a:ext cx="28575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72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Critical Vessel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3285836" cy="4555836"/>
          </a:xfrm>
        </p:spPr>
        <p:txBody>
          <a:bodyPr/>
          <a:lstStyle/>
          <a:p>
            <a:r>
              <a:rPr lang="en-US" altLang="en-US" sz="2000" b="1" dirty="0"/>
              <a:t>The top section of this high temperature / high pressure vessel is </a:t>
            </a:r>
            <a:r>
              <a:rPr lang="en-US" altLang="en-US" sz="2000" b="1" dirty="0" smtClean="0"/>
              <a:t>being </a:t>
            </a:r>
            <a:r>
              <a:rPr lang="en-US" altLang="en-US" sz="2000" b="1" dirty="0"/>
              <a:t>monitored </a:t>
            </a:r>
            <a:r>
              <a:rPr lang="en-US" altLang="en-US" sz="2000" b="1" dirty="0">
                <a:solidFill>
                  <a:srgbClr val="007000"/>
                </a:solidFill>
              </a:rPr>
              <a:t>by 8 single-point thermocouples</a:t>
            </a:r>
            <a:r>
              <a:rPr lang="en-US" altLang="en-US" sz="2000" b="1" dirty="0"/>
              <a:t>.</a:t>
            </a:r>
          </a:p>
          <a:p>
            <a:endParaRPr lang="en-US" altLang="en-US" sz="2000" b="1" dirty="0" smtClean="0">
              <a:solidFill>
                <a:srgbClr val="FF0000"/>
              </a:solidFill>
            </a:endParaRPr>
          </a:p>
          <a:p>
            <a:r>
              <a:rPr lang="en-US" altLang="en-US" sz="2000" b="1" dirty="0" smtClean="0">
                <a:solidFill>
                  <a:srgbClr val="FF0000"/>
                </a:solidFill>
              </a:rPr>
              <a:t>Areas </a:t>
            </a:r>
            <a:r>
              <a:rPr lang="en-US" altLang="en-US" sz="2000" b="1" dirty="0">
                <a:solidFill>
                  <a:srgbClr val="FF0000"/>
                </a:solidFill>
              </a:rPr>
              <a:t>outside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the measurement </a:t>
            </a:r>
            <a:r>
              <a:rPr lang="en-US" altLang="en-US" sz="2000" b="1" dirty="0">
                <a:solidFill>
                  <a:srgbClr val="FF0000"/>
                </a:solidFill>
              </a:rPr>
              <a:t>points</a:t>
            </a:r>
            <a:r>
              <a:rPr lang="en-US" altLang="en-US" sz="2000" b="1" dirty="0"/>
              <a:t> could potentially fail without warning  and cause catastrophic damage.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21" y="1802967"/>
            <a:ext cx="471805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815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025236"/>
          </a:xfrm>
        </p:spPr>
        <p:txBody>
          <a:bodyPr/>
          <a:lstStyle/>
          <a:p>
            <a:r>
              <a:rPr lang="en-US" altLang="en-US" dirty="0"/>
              <a:t>Critical Vessel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34835"/>
            <a:ext cx="3646055" cy="481416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 b="1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b="1" dirty="0" smtClean="0"/>
              <a:t>The </a:t>
            </a:r>
            <a:r>
              <a:rPr lang="en-US" altLang="en-US" sz="2400" b="1" dirty="0"/>
              <a:t>Solution: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dirty="0" err="1"/>
              <a:t>IR</a:t>
            </a:r>
            <a:r>
              <a:rPr lang="en-US" altLang="en-US" sz="2600" dirty="0"/>
              <a:t> cameras can thermally detect problem areas over an entire area, as opposed to a single spot.</a:t>
            </a:r>
          </a:p>
          <a:p>
            <a:pPr eaLnBrk="1" hangingPunct="1">
              <a:lnSpc>
                <a:spcPct val="80000"/>
              </a:lnSpc>
            </a:pPr>
            <a:endParaRPr lang="en-US" altLang="en-US" sz="26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600" dirty="0" smtClean="0"/>
              <a:t>These </a:t>
            </a:r>
            <a:r>
              <a:rPr lang="en-US" altLang="en-US" sz="2600" dirty="0"/>
              <a:t>images can then be sent to the control room for “alarms” and </a:t>
            </a:r>
            <a:r>
              <a:rPr lang="en-US" altLang="en-US" sz="2600" dirty="0" smtClean="0"/>
              <a:t>24/7 </a:t>
            </a:r>
            <a:r>
              <a:rPr lang="en-US" altLang="en-US" sz="2600" dirty="0"/>
              <a:t>monitoring</a:t>
            </a:r>
            <a:r>
              <a:rPr lang="en-US" altLang="en-US" sz="2600" dirty="0" smtClean="0"/>
              <a:t>.</a:t>
            </a:r>
            <a:endParaRPr lang="en-US" alt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5" y="1742207"/>
            <a:ext cx="4091563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60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564" y="267855"/>
            <a:ext cx="7772400" cy="812800"/>
          </a:xfrm>
        </p:spPr>
        <p:txBody>
          <a:bodyPr/>
          <a:lstStyle/>
          <a:p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Covering the </a:t>
            </a:r>
            <a:r>
              <a:rPr lang="en-US" altLang="en-US" dirty="0" smtClean="0">
                <a:solidFill>
                  <a:srgbClr val="000000"/>
                </a:solidFill>
              </a:rPr>
              <a:t>Spectrum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82" name="Rectangle 2"/>
          <p:cNvSpPr>
            <a:spLocks noChangeArrowheads="1"/>
          </p:cNvSpPr>
          <p:nvPr/>
        </p:nvSpPr>
        <p:spPr bwMode="auto">
          <a:xfrm>
            <a:off x="3087256" y="6580896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sz="1800" baseline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83" name="Rectangle 3"/>
          <p:cNvSpPr>
            <a:spLocks noChangeArrowheads="1"/>
          </p:cNvSpPr>
          <p:nvPr/>
        </p:nvSpPr>
        <p:spPr bwMode="auto">
          <a:xfrm>
            <a:off x="400210" y="973052"/>
            <a:ext cx="83058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ctr">
              <a:defRPr/>
            </a:pPr>
            <a:r>
              <a:rPr lang="en-US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" panose="02040503050406030204" pitchFamily="18" charset="0"/>
              </a:rPr>
              <a:t>Electromagnetic  Spectrum…</a:t>
            </a:r>
          </a:p>
        </p:txBody>
      </p:sp>
      <p:sp>
        <p:nvSpPr>
          <p:cNvPr id="84" name="Line 4"/>
          <p:cNvSpPr>
            <a:spLocks noChangeShapeType="1"/>
          </p:cNvSpPr>
          <p:nvPr/>
        </p:nvSpPr>
        <p:spPr bwMode="auto">
          <a:xfrm flipV="1">
            <a:off x="1910919" y="2551821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5" name="Line 5"/>
          <p:cNvSpPr>
            <a:spLocks noChangeShapeType="1"/>
          </p:cNvSpPr>
          <p:nvPr/>
        </p:nvSpPr>
        <p:spPr bwMode="auto">
          <a:xfrm flipV="1">
            <a:off x="3130119" y="2551821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6" name="Line 6"/>
          <p:cNvSpPr>
            <a:spLocks noChangeShapeType="1"/>
          </p:cNvSpPr>
          <p:nvPr/>
        </p:nvSpPr>
        <p:spPr bwMode="auto">
          <a:xfrm flipV="1">
            <a:off x="4196919" y="2551821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7" name="Line 7"/>
          <p:cNvSpPr>
            <a:spLocks noChangeShapeType="1"/>
          </p:cNvSpPr>
          <p:nvPr/>
        </p:nvSpPr>
        <p:spPr bwMode="auto">
          <a:xfrm flipV="1">
            <a:off x="4730319" y="2551821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8" name="Line 8"/>
          <p:cNvSpPr>
            <a:spLocks noChangeShapeType="1"/>
          </p:cNvSpPr>
          <p:nvPr/>
        </p:nvSpPr>
        <p:spPr bwMode="auto">
          <a:xfrm flipV="1">
            <a:off x="6330519" y="2323221"/>
            <a:ext cx="0" cy="1066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89" name="Line 9"/>
          <p:cNvSpPr>
            <a:spLocks noChangeShapeType="1"/>
          </p:cNvSpPr>
          <p:nvPr/>
        </p:nvSpPr>
        <p:spPr bwMode="auto">
          <a:xfrm>
            <a:off x="6330519" y="2323221"/>
            <a:ext cx="129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0" name="Line 10"/>
          <p:cNvSpPr>
            <a:spLocks noChangeShapeType="1"/>
          </p:cNvSpPr>
          <p:nvPr/>
        </p:nvSpPr>
        <p:spPr bwMode="auto">
          <a:xfrm>
            <a:off x="7625919" y="2323221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1" name="Line 11"/>
          <p:cNvSpPr>
            <a:spLocks noChangeShapeType="1"/>
          </p:cNvSpPr>
          <p:nvPr/>
        </p:nvSpPr>
        <p:spPr bwMode="auto">
          <a:xfrm>
            <a:off x="1148919" y="2551821"/>
            <a:ext cx="7162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2" name="Line 12"/>
          <p:cNvSpPr>
            <a:spLocks noChangeShapeType="1"/>
          </p:cNvSpPr>
          <p:nvPr/>
        </p:nvSpPr>
        <p:spPr bwMode="auto">
          <a:xfrm flipV="1">
            <a:off x="6559119" y="3085221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3" name="Line 13"/>
          <p:cNvSpPr>
            <a:spLocks noChangeShapeType="1"/>
          </p:cNvSpPr>
          <p:nvPr/>
        </p:nvSpPr>
        <p:spPr bwMode="auto">
          <a:xfrm>
            <a:off x="6559119" y="3085221"/>
            <a:ext cx="1828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4" name="Rectangle 14"/>
          <p:cNvSpPr>
            <a:spLocks noChangeArrowheads="1"/>
          </p:cNvSpPr>
          <p:nvPr/>
        </p:nvSpPr>
        <p:spPr bwMode="auto">
          <a:xfrm>
            <a:off x="2049031" y="2735971"/>
            <a:ext cx="93121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baseline="0">
                <a:solidFill>
                  <a:srgbClr val="000000"/>
                </a:solidFill>
                <a:latin typeface="Cambria" panose="02040503050406030204" pitchFamily="18" charset="0"/>
              </a:rPr>
              <a:t>X-Rays</a:t>
            </a:r>
          </a:p>
        </p:txBody>
      </p:sp>
      <p:sp>
        <p:nvSpPr>
          <p:cNvPr id="95" name="Rectangle 15"/>
          <p:cNvSpPr>
            <a:spLocks noChangeArrowheads="1"/>
          </p:cNvSpPr>
          <p:nvPr/>
        </p:nvSpPr>
        <p:spPr bwMode="auto">
          <a:xfrm>
            <a:off x="3115831" y="2583571"/>
            <a:ext cx="828753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baseline="0">
                <a:solidFill>
                  <a:srgbClr val="000000"/>
                </a:solidFill>
                <a:latin typeface="Cambria" panose="02040503050406030204" pitchFamily="18" charset="0"/>
              </a:rPr>
              <a:t>Ultra-</a:t>
            </a:r>
          </a:p>
          <a:p>
            <a:r>
              <a:rPr lang="en-US" altLang="en-US" sz="2000" baseline="0">
                <a:solidFill>
                  <a:srgbClr val="000000"/>
                </a:solidFill>
                <a:latin typeface="Cambria" panose="02040503050406030204" pitchFamily="18" charset="0"/>
              </a:rPr>
              <a:t>Violet</a:t>
            </a:r>
          </a:p>
        </p:txBody>
      </p:sp>
      <p:sp>
        <p:nvSpPr>
          <p:cNvPr id="96" name="Rectangle 16"/>
          <p:cNvSpPr>
            <a:spLocks noChangeArrowheads="1"/>
          </p:cNvSpPr>
          <p:nvPr/>
        </p:nvSpPr>
        <p:spPr bwMode="auto">
          <a:xfrm>
            <a:off x="3039631" y="2202571"/>
            <a:ext cx="92813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baseline="0">
                <a:solidFill>
                  <a:srgbClr val="F92405"/>
                </a:solidFill>
                <a:latin typeface="Cambria" panose="02040503050406030204" pitchFamily="18" charset="0"/>
              </a:rPr>
              <a:t>Visible</a:t>
            </a:r>
          </a:p>
        </p:txBody>
      </p:sp>
      <p:sp>
        <p:nvSpPr>
          <p:cNvPr id="97" name="Arc 17"/>
          <p:cNvSpPr>
            <a:spLocks/>
          </p:cNvSpPr>
          <p:nvPr/>
        </p:nvSpPr>
        <p:spPr bwMode="auto">
          <a:xfrm>
            <a:off x="4044519" y="2324809"/>
            <a:ext cx="457200" cy="762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98" name="Rectangle 18"/>
          <p:cNvSpPr>
            <a:spLocks noChangeArrowheads="1"/>
          </p:cNvSpPr>
          <p:nvPr/>
        </p:nvSpPr>
        <p:spPr bwMode="auto">
          <a:xfrm>
            <a:off x="6238444" y="1973971"/>
            <a:ext cx="14902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baseline="0">
                <a:solidFill>
                  <a:srgbClr val="000000"/>
                </a:solidFill>
                <a:latin typeface="Cambria" panose="02040503050406030204" pitchFamily="18" charset="0"/>
              </a:rPr>
              <a:t>Microwaves</a:t>
            </a:r>
          </a:p>
        </p:txBody>
      </p:sp>
      <p:sp>
        <p:nvSpPr>
          <p:cNvPr id="99" name="Rectangle 19"/>
          <p:cNvSpPr>
            <a:spLocks noChangeArrowheads="1"/>
          </p:cNvSpPr>
          <p:nvPr/>
        </p:nvSpPr>
        <p:spPr bwMode="auto">
          <a:xfrm>
            <a:off x="5171644" y="2202571"/>
            <a:ext cx="108510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baseline="0">
                <a:solidFill>
                  <a:srgbClr val="F92405"/>
                </a:solidFill>
                <a:latin typeface="Cambria" panose="02040503050406030204" pitchFamily="18" charset="0"/>
              </a:rPr>
              <a:t>Infrared</a:t>
            </a:r>
          </a:p>
        </p:txBody>
      </p:sp>
      <p:sp>
        <p:nvSpPr>
          <p:cNvPr id="100" name="Rectangle 20"/>
          <p:cNvSpPr>
            <a:spLocks noChangeArrowheads="1"/>
          </p:cNvSpPr>
          <p:nvPr/>
        </p:nvSpPr>
        <p:spPr bwMode="auto">
          <a:xfrm>
            <a:off x="7686244" y="2659771"/>
            <a:ext cx="81714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baseline="0">
                <a:solidFill>
                  <a:srgbClr val="000000"/>
                </a:solidFill>
                <a:latin typeface="Cambria" panose="02040503050406030204" pitchFamily="18" charset="0"/>
              </a:rPr>
              <a:t>Radio</a:t>
            </a:r>
          </a:p>
        </p:txBody>
      </p:sp>
      <p:sp>
        <p:nvSpPr>
          <p:cNvPr id="101" name="Rectangle 21"/>
          <p:cNvSpPr>
            <a:spLocks noChangeArrowheads="1"/>
          </p:cNvSpPr>
          <p:nvPr/>
        </p:nvSpPr>
        <p:spPr bwMode="auto">
          <a:xfrm>
            <a:off x="7152844" y="3269371"/>
            <a:ext cx="124874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baseline="0">
                <a:solidFill>
                  <a:srgbClr val="000000"/>
                </a:solidFill>
                <a:latin typeface="Cambria" panose="02040503050406030204" pitchFamily="18" charset="0"/>
              </a:rPr>
              <a:t>UHF  VHF</a:t>
            </a:r>
          </a:p>
        </p:txBody>
      </p:sp>
      <p:sp>
        <p:nvSpPr>
          <p:cNvPr id="102" name="Rectangle 22"/>
          <p:cNvSpPr>
            <a:spLocks noChangeArrowheads="1"/>
          </p:cNvSpPr>
          <p:nvPr/>
        </p:nvSpPr>
        <p:spPr bwMode="auto">
          <a:xfrm>
            <a:off x="2239531" y="4918784"/>
            <a:ext cx="92813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baseline="0">
                <a:solidFill>
                  <a:srgbClr val="000000"/>
                </a:solidFill>
                <a:latin typeface="Cambria" panose="02040503050406030204" pitchFamily="18" charset="0"/>
              </a:rPr>
              <a:t>Visible</a:t>
            </a:r>
          </a:p>
        </p:txBody>
      </p:sp>
      <p:sp>
        <p:nvSpPr>
          <p:cNvPr id="103" name="Rectangle 23"/>
          <p:cNvSpPr>
            <a:spLocks noChangeArrowheads="1"/>
          </p:cNvSpPr>
          <p:nvPr/>
        </p:nvSpPr>
        <p:spPr bwMode="auto">
          <a:xfrm>
            <a:off x="4638244" y="4861634"/>
            <a:ext cx="108510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baseline="0">
                <a:solidFill>
                  <a:srgbClr val="000000"/>
                </a:solidFill>
                <a:latin typeface="Cambria" panose="02040503050406030204" pitchFamily="18" charset="0"/>
              </a:rPr>
              <a:t>Infrared</a:t>
            </a:r>
          </a:p>
        </p:txBody>
      </p:sp>
      <p:sp>
        <p:nvSpPr>
          <p:cNvPr id="104" name="Rectangle 24"/>
          <p:cNvSpPr>
            <a:spLocks noChangeArrowheads="1"/>
          </p:cNvSpPr>
          <p:nvPr/>
        </p:nvSpPr>
        <p:spPr bwMode="auto">
          <a:xfrm>
            <a:off x="4577919" y="3618621"/>
            <a:ext cx="76200" cy="762000"/>
          </a:xfrm>
          <a:prstGeom prst="rect">
            <a:avLst/>
          </a:prstGeom>
          <a:solidFill>
            <a:srgbClr val="FE9B0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sz="1800" baseline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05" name="Rectangle 25"/>
          <p:cNvSpPr>
            <a:spLocks noChangeArrowheads="1"/>
          </p:cNvSpPr>
          <p:nvPr/>
        </p:nvSpPr>
        <p:spPr bwMode="auto">
          <a:xfrm>
            <a:off x="4654119" y="3618621"/>
            <a:ext cx="76200" cy="762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sz="1800" baseline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06" name="Rectangle 26"/>
          <p:cNvSpPr>
            <a:spLocks noChangeArrowheads="1"/>
          </p:cNvSpPr>
          <p:nvPr/>
        </p:nvSpPr>
        <p:spPr bwMode="auto">
          <a:xfrm>
            <a:off x="4501719" y="3618621"/>
            <a:ext cx="76200" cy="762000"/>
          </a:xfrm>
          <a:prstGeom prst="rect">
            <a:avLst/>
          </a:prstGeom>
          <a:solidFill>
            <a:srgbClr val="FAFD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sz="1800" baseline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07" name="Rectangle 27"/>
          <p:cNvSpPr>
            <a:spLocks noChangeArrowheads="1"/>
          </p:cNvSpPr>
          <p:nvPr/>
        </p:nvSpPr>
        <p:spPr bwMode="auto">
          <a:xfrm>
            <a:off x="4425519" y="3618621"/>
            <a:ext cx="76200" cy="762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sz="1800" baseline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08" name="Rectangle 28"/>
          <p:cNvSpPr>
            <a:spLocks noChangeArrowheads="1"/>
          </p:cNvSpPr>
          <p:nvPr/>
        </p:nvSpPr>
        <p:spPr bwMode="auto">
          <a:xfrm>
            <a:off x="4349319" y="3618621"/>
            <a:ext cx="76200" cy="762000"/>
          </a:xfrm>
          <a:prstGeom prst="rect">
            <a:avLst/>
          </a:prstGeom>
          <a:solidFill>
            <a:srgbClr val="114FF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sz="1800" baseline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09" name="Rectangle 29"/>
          <p:cNvSpPr>
            <a:spLocks noChangeArrowheads="1"/>
          </p:cNvSpPr>
          <p:nvPr/>
        </p:nvSpPr>
        <p:spPr bwMode="auto">
          <a:xfrm>
            <a:off x="4273119" y="3618621"/>
            <a:ext cx="76200" cy="762000"/>
          </a:xfrm>
          <a:prstGeom prst="rect">
            <a:avLst/>
          </a:prstGeom>
          <a:solidFill>
            <a:srgbClr val="DC008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sz="1800" baseline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10" name="Rectangle 30"/>
          <p:cNvSpPr>
            <a:spLocks noChangeArrowheads="1"/>
          </p:cNvSpPr>
          <p:nvPr/>
        </p:nvSpPr>
        <p:spPr bwMode="auto">
          <a:xfrm>
            <a:off x="4196919" y="3618621"/>
            <a:ext cx="76200" cy="762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sz="1800" baseline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11" name="Rectangle 31"/>
          <p:cNvSpPr>
            <a:spLocks noChangeArrowheads="1"/>
          </p:cNvSpPr>
          <p:nvPr/>
        </p:nvSpPr>
        <p:spPr bwMode="auto">
          <a:xfrm>
            <a:off x="4730319" y="3618621"/>
            <a:ext cx="1295400" cy="762000"/>
          </a:xfrm>
          <a:prstGeom prst="rect">
            <a:avLst/>
          </a:prstGeom>
          <a:solidFill>
            <a:srgbClr val="C0FE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sz="1800" baseline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12" name="Rectangle 32"/>
          <p:cNvSpPr>
            <a:spLocks noChangeArrowheads="1"/>
          </p:cNvSpPr>
          <p:nvPr/>
        </p:nvSpPr>
        <p:spPr bwMode="auto">
          <a:xfrm>
            <a:off x="1180669" y="3636084"/>
            <a:ext cx="7099300" cy="727075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sz="1800" baseline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13" name="Line 33"/>
          <p:cNvSpPr>
            <a:spLocks noChangeShapeType="1"/>
          </p:cNvSpPr>
          <p:nvPr/>
        </p:nvSpPr>
        <p:spPr bwMode="auto">
          <a:xfrm>
            <a:off x="1910919" y="3618621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4" name="Line 34"/>
          <p:cNvSpPr>
            <a:spLocks noChangeShapeType="1"/>
          </p:cNvSpPr>
          <p:nvPr/>
        </p:nvSpPr>
        <p:spPr bwMode="auto">
          <a:xfrm>
            <a:off x="2520519" y="3618621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5" name="Line 35"/>
          <p:cNvSpPr>
            <a:spLocks noChangeShapeType="1"/>
          </p:cNvSpPr>
          <p:nvPr/>
        </p:nvSpPr>
        <p:spPr bwMode="auto">
          <a:xfrm>
            <a:off x="3130119" y="3618621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6" name="Line 36"/>
          <p:cNvSpPr>
            <a:spLocks noChangeShapeType="1"/>
          </p:cNvSpPr>
          <p:nvPr/>
        </p:nvSpPr>
        <p:spPr bwMode="auto">
          <a:xfrm>
            <a:off x="3815919" y="3618621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7" name="Line 37"/>
          <p:cNvSpPr>
            <a:spLocks noChangeShapeType="1"/>
          </p:cNvSpPr>
          <p:nvPr/>
        </p:nvSpPr>
        <p:spPr bwMode="auto">
          <a:xfrm>
            <a:off x="6330519" y="3618621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8" name="Line 38"/>
          <p:cNvSpPr>
            <a:spLocks noChangeShapeType="1"/>
          </p:cNvSpPr>
          <p:nvPr/>
        </p:nvSpPr>
        <p:spPr bwMode="auto">
          <a:xfrm>
            <a:off x="7016319" y="3618621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9" name="Line 39"/>
          <p:cNvSpPr>
            <a:spLocks noChangeShapeType="1"/>
          </p:cNvSpPr>
          <p:nvPr/>
        </p:nvSpPr>
        <p:spPr bwMode="auto">
          <a:xfrm>
            <a:off x="7625919" y="3618621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120" name="Group 40"/>
          <p:cNvGrpSpPr>
            <a:grpSpLocks/>
          </p:cNvGrpSpPr>
          <p:nvPr/>
        </p:nvGrpSpPr>
        <p:grpSpPr bwMode="auto">
          <a:xfrm>
            <a:off x="1258456" y="5285496"/>
            <a:ext cx="7021513" cy="762000"/>
            <a:chOff x="726" y="3192"/>
            <a:chExt cx="4423" cy="480"/>
          </a:xfrm>
        </p:grpSpPr>
        <p:sp>
          <p:nvSpPr>
            <p:cNvPr id="121" name="Rectangle 41"/>
            <p:cNvSpPr>
              <a:spLocks noChangeArrowheads="1"/>
            </p:cNvSpPr>
            <p:nvPr/>
          </p:nvSpPr>
          <p:spPr bwMode="auto">
            <a:xfrm>
              <a:off x="2385" y="3192"/>
              <a:ext cx="432" cy="480"/>
            </a:xfrm>
            <a:prstGeom prst="rect">
              <a:avLst/>
            </a:prstGeom>
            <a:solidFill>
              <a:srgbClr val="C0FEF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 sz="1800" baseline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2" name="Rectangle 42"/>
            <p:cNvSpPr>
              <a:spLocks noChangeArrowheads="1"/>
            </p:cNvSpPr>
            <p:nvPr/>
          </p:nvSpPr>
          <p:spPr bwMode="auto">
            <a:xfrm>
              <a:off x="3537" y="3192"/>
              <a:ext cx="720" cy="480"/>
            </a:xfrm>
            <a:prstGeom prst="rect">
              <a:avLst/>
            </a:prstGeom>
            <a:solidFill>
              <a:srgbClr val="C0FEF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 sz="1800" baseline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3" name="Rectangle 43"/>
            <p:cNvSpPr>
              <a:spLocks noChangeArrowheads="1"/>
            </p:cNvSpPr>
            <p:nvPr/>
          </p:nvSpPr>
          <p:spPr bwMode="auto">
            <a:xfrm>
              <a:off x="1329" y="3192"/>
              <a:ext cx="192" cy="48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 sz="1800" baseline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4" name="Rectangle 44"/>
            <p:cNvSpPr>
              <a:spLocks noChangeArrowheads="1"/>
            </p:cNvSpPr>
            <p:nvPr/>
          </p:nvSpPr>
          <p:spPr bwMode="auto">
            <a:xfrm>
              <a:off x="1521" y="3192"/>
              <a:ext cx="192" cy="480"/>
            </a:xfrm>
            <a:prstGeom prst="rect">
              <a:avLst/>
            </a:prstGeom>
            <a:solidFill>
              <a:srgbClr val="FAFD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 sz="1800" baseline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5" name="Rectangle 45"/>
            <p:cNvSpPr>
              <a:spLocks noChangeArrowheads="1"/>
            </p:cNvSpPr>
            <p:nvPr/>
          </p:nvSpPr>
          <p:spPr bwMode="auto">
            <a:xfrm>
              <a:off x="1713" y="3192"/>
              <a:ext cx="192" cy="480"/>
            </a:xfrm>
            <a:prstGeom prst="rect">
              <a:avLst/>
            </a:prstGeom>
            <a:solidFill>
              <a:srgbClr val="FE9B0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 sz="1800" baseline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6" name="Rectangle 46"/>
            <p:cNvSpPr>
              <a:spLocks noChangeArrowheads="1"/>
            </p:cNvSpPr>
            <p:nvPr/>
          </p:nvSpPr>
          <p:spPr bwMode="auto">
            <a:xfrm>
              <a:off x="1905" y="3192"/>
              <a:ext cx="192" cy="48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 sz="1800" baseline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7" name="Rectangle 47"/>
            <p:cNvSpPr>
              <a:spLocks noChangeArrowheads="1"/>
            </p:cNvSpPr>
            <p:nvPr/>
          </p:nvSpPr>
          <p:spPr bwMode="auto">
            <a:xfrm>
              <a:off x="1137" y="3192"/>
              <a:ext cx="192" cy="480"/>
            </a:xfrm>
            <a:prstGeom prst="rect">
              <a:avLst/>
            </a:prstGeom>
            <a:solidFill>
              <a:srgbClr val="114FF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 sz="1800" baseline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>
              <a:off x="945" y="3192"/>
              <a:ext cx="192" cy="480"/>
            </a:xfrm>
            <a:prstGeom prst="rect">
              <a:avLst/>
            </a:prstGeom>
            <a:solidFill>
              <a:srgbClr val="DC008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 sz="1800" baseline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9" name="Rectangle 49"/>
            <p:cNvSpPr>
              <a:spLocks noChangeArrowheads="1"/>
            </p:cNvSpPr>
            <p:nvPr/>
          </p:nvSpPr>
          <p:spPr bwMode="auto">
            <a:xfrm>
              <a:off x="753" y="3192"/>
              <a:ext cx="192" cy="48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 sz="1800" baseline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0" name="Rectangle 50"/>
            <p:cNvSpPr>
              <a:spLocks noChangeArrowheads="1"/>
            </p:cNvSpPr>
            <p:nvPr/>
          </p:nvSpPr>
          <p:spPr bwMode="auto">
            <a:xfrm>
              <a:off x="726" y="3203"/>
              <a:ext cx="4423" cy="458"/>
            </a:xfrm>
            <a:prstGeom prst="rect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 sz="1800" baseline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</p:grpSp>
      <p:pic>
        <p:nvPicPr>
          <p:cNvPr id="131" name="Picture 51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5" t="17923" r="18655" b="20718"/>
          <a:stretch>
            <a:fillRect/>
          </a:stretch>
        </p:blipFill>
        <p:spPr bwMode="auto">
          <a:xfrm>
            <a:off x="3130119" y="1751721"/>
            <a:ext cx="8001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Rectangle 52"/>
          <p:cNvSpPr>
            <a:spLocks noChangeArrowheads="1"/>
          </p:cNvSpPr>
          <p:nvPr/>
        </p:nvSpPr>
        <p:spPr bwMode="auto">
          <a:xfrm>
            <a:off x="3634944" y="6014159"/>
            <a:ext cx="368691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baseline="0">
                <a:solidFill>
                  <a:srgbClr val="000000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133" name="Rectangle 53"/>
          <p:cNvSpPr>
            <a:spLocks noChangeArrowheads="1"/>
          </p:cNvSpPr>
          <p:nvPr/>
        </p:nvSpPr>
        <p:spPr bwMode="auto">
          <a:xfrm>
            <a:off x="4282644" y="6014159"/>
            <a:ext cx="368691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baseline="0">
                <a:solidFill>
                  <a:srgbClr val="000000"/>
                </a:solidFill>
                <a:latin typeface="Cambria" panose="02040503050406030204" pitchFamily="18" charset="0"/>
              </a:rPr>
              <a:t>5</a:t>
            </a:r>
          </a:p>
        </p:txBody>
      </p:sp>
      <p:sp>
        <p:nvSpPr>
          <p:cNvPr id="134" name="Rectangle 54"/>
          <p:cNvSpPr>
            <a:spLocks noChangeArrowheads="1"/>
          </p:cNvSpPr>
          <p:nvPr/>
        </p:nvSpPr>
        <p:spPr bwMode="auto">
          <a:xfrm>
            <a:off x="5424056" y="6014159"/>
            <a:ext cx="368691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baseline="0">
                <a:solidFill>
                  <a:srgbClr val="000000"/>
                </a:solidFill>
                <a:latin typeface="Cambria" panose="02040503050406030204" pitchFamily="18" charset="0"/>
              </a:rPr>
              <a:t>8</a:t>
            </a:r>
          </a:p>
        </p:txBody>
      </p:sp>
      <p:sp>
        <p:nvSpPr>
          <p:cNvPr id="135" name="Rectangle 55"/>
          <p:cNvSpPr>
            <a:spLocks noChangeArrowheads="1"/>
          </p:cNvSpPr>
          <p:nvPr/>
        </p:nvSpPr>
        <p:spPr bwMode="auto">
          <a:xfrm>
            <a:off x="6557531" y="6014159"/>
            <a:ext cx="55143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baseline="0">
                <a:solidFill>
                  <a:srgbClr val="000000"/>
                </a:solidFill>
                <a:latin typeface="Cambria" panose="02040503050406030204" pitchFamily="18" charset="0"/>
              </a:rPr>
              <a:t>12</a:t>
            </a:r>
          </a:p>
        </p:txBody>
      </p:sp>
      <p:sp>
        <p:nvSpPr>
          <p:cNvPr id="136" name="Rectangle 56"/>
          <p:cNvSpPr>
            <a:spLocks noChangeArrowheads="1"/>
          </p:cNvSpPr>
          <p:nvPr/>
        </p:nvSpPr>
        <p:spPr bwMode="auto">
          <a:xfrm>
            <a:off x="3901644" y="5422021"/>
            <a:ext cx="742191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baseline="0">
                <a:solidFill>
                  <a:srgbClr val="000000"/>
                </a:solidFill>
                <a:latin typeface="Cambria" panose="02040503050406030204" pitchFamily="18" charset="0"/>
              </a:rPr>
              <a:t>MW</a:t>
            </a:r>
          </a:p>
        </p:txBody>
      </p:sp>
      <p:sp>
        <p:nvSpPr>
          <p:cNvPr id="137" name="Rectangle 57"/>
          <p:cNvSpPr>
            <a:spLocks noChangeArrowheads="1"/>
          </p:cNvSpPr>
          <p:nvPr/>
        </p:nvSpPr>
        <p:spPr bwMode="auto">
          <a:xfrm>
            <a:off x="5919356" y="5422021"/>
            <a:ext cx="628505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baseline="0">
                <a:solidFill>
                  <a:srgbClr val="000000"/>
                </a:solidFill>
                <a:latin typeface="Cambria" panose="02040503050406030204" pitchFamily="18" charset="0"/>
              </a:rPr>
              <a:t>LW</a:t>
            </a:r>
          </a:p>
        </p:txBody>
      </p:sp>
      <p:sp>
        <p:nvSpPr>
          <p:cNvPr id="138" name="Rectangle 58"/>
          <p:cNvSpPr>
            <a:spLocks noChangeArrowheads="1"/>
          </p:cNvSpPr>
          <p:nvPr/>
        </p:nvSpPr>
        <p:spPr bwMode="auto">
          <a:xfrm>
            <a:off x="7205231" y="5974471"/>
            <a:ext cx="2006255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baseline="0">
                <a:solidFill>
                  <a:srgbClr val="000000"/>
                </a:solidFill>
                <a:latin typeface="Cambria" panose="02040503050406030204" pitchFamily="18" charset="0"/>
              </a:rPr>
              <a:t>micrometers</a:t>
            </a:r>
          </a:p>
        </p:txBody>
      </p:sp>
      <p:sp>
        <p:nvSpPr>
          <p:cNvPr id="139" name="Line 59"/>
          <p:cNvSpPr>
            <a:spLocks noChangeShapeType="1"/>
          </p:cNvSpPr>
          <p:nvPr/>
        </p:nvSpPr>
        <p:spPr bwMode="auto">
          <a:xfrm>
            <a:off x="5173231" y="4132971"/>
            <a:ext cx="0" cy="4953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grpSp>
        <p:nvGrpSpPr>
          <p:cNvPr id="140" name="Group 60"/>
          <p:cNvGrpSpPr>
            <a:grpSpLocks/>
          </p:cNvGrpSpPr>
          <p:nvPr/>
        </p:nvGrpSpPr>
        <p:grpSpPr bwMode="auto">
          <a:xfrm>
            <a:off x="4925581" y="1542171"/>
            <a:ext cx="1296988" cy="581025"/>
            <a:chOff x="3024" y="864"/>
            <a:chExt cx="817" cy="366"/>
          </a:xfrm>
        </p:grpSpPr>
        <p:sp>
          <p:nvSpPr>
            <p:cNvPr id="141" name="Freeform 61"/>
            <p:cNvSpPr>
              <a:spLocks/>
            </p:cNvSpPr>
            <p:nvPr/>
          </p:nvSpPr>
          <p:spPr bwMode="auto">
            <a:xfrm>
              <a:off x="3556" y="882"/>
              <a:ext cx="285" cy="81"/>
            </a:xfrm>
            <a:custGeom>
              <a:avLst/>
              <a:gdLst>
                <a:gd name="T0" fmla="*/ 0 w 285"/>
                <a:gd name="T1" fmla="*/ 80 h 81"/>
                <a:gd name="T2" fmla="*/ 0 w 285"/>
                <a:gd name="T3" fmla="*/ 0 h 81"/>
                <a:gd name="T4" fmla="*/ 284 w 285"/>
                <a:gd name="T5" fmla="*/ 0 h 81"/>
                <a:gd name="T6" fmla="*/ 284 w 285"/>
                <a:gd name="T7" fmla="*/ 80 h 81"/>
                <a:gd name="T8" fmla="*/ 0 w 285"/>
                <a:gd name="T9" fmla="*/ 8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5"/>
                <a:gd name="T16" fmla="*/ 0 h 81"/>
                <a:gd name="T17" fmla="*/ 285 w 285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5" h="81">
                  <a:moveTo>
                    <a:pt x="0" y="80"/>
                  </a:moveTo>
                  <a:lnTo>
                    <a:pt x="0" y="0"/>
                  </a:lnTo>
                  <a:lnTo>
                    <a:pt x="284" y="0"/>
                  </a:lnTo>
                  <a:lnTo>
                    <a:pt x="284" y="80"/>
                  </a:lnTo>
                  <a:lnTo>
                    <a:pt x="0" y="8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2" name="Freeform 62"/>
            <p:cNvSpPr>
              <a:spLocks/>
            </p:cNvSpPr>
            <p:nvPr/>
          </p:nvSpPr>
          <p:spPr bwMode="auto">
            <a:xfrm>
              <a:off x="3523" y="864"/>
              <a:ext cx="112" cy="136"/>
            </a:xfrm>
            <a:custGeom>
              <a:avLst/>
              <a:gdLst>
                <a:gd name="T0" fmla="*/ 0 w 112"/>
                <a:gd name="T1" fmla="*/ 50 h 136"/>
                <a:gd name="T2" fmla="*/ 0 w 112"/>
                <a:gd name="T3" fmla="*/ 46 h 136"/>
                <a:gd name="T4" fmla="*/ 0 w 112"/>
                <a:gd name="T5" fmla="*/ 42 h 136"/>
                <a:gd name="T6" fmla="*/ 0 w 112"/>
                <a:gd name="T7" fmla="*/ 40 h 136"/>
                <a:gd name="T8" fmla="*/ 0 w 112"/>
                <a:gd name="T9" fmla="*/ 36 h 136"/>
                <a:gd name="T10" fmla="*/ 0 w 112"/>
                <a:gd name="T11" fmla="*/ 32 h 136"/>
                <a:gd name="T12" fmla="*/ 4 w 112"/>
                <a:gd name="T13" fmla="*/ 32 h 136"/>
                <a:gd name="T14" fmla="*/ 4 w 112"/>
                <a:gd name="T15" fmla="*/ 28 h 136"/>
                <a:gd name="T16" fmla="*/ 4 w 112"/>
                <a:gd name="T17" fmla="*/ 25 h 136"/>
                <a:gd name="T18" fmla="*/ 8 w 112"/>
                <a:gd name="T19" fmla="*/ 21 h 136"/>
                <a:gd name="T20" fmla="*/ 8 w 112"/>
                <a:gd name="T21" fmla="*/ 17 h 136"/>
                <a:gd name="T22" fmla="*/ 13 w 112"/>
                <a:gd name="T23" fmla="*/ 17 h 136"/>
                <a:gd name="T24" fmla="*/ 13 w 112"/>
                <a:gd name="T25" fmla="*/ 13 h 136"/>
                <a:gd name="T26" fmla="*/ 17 w 112"/>
                <a:gd name="T27" fmla="*/ 13 h 136"/>
                <a:gd name="T28" fmla="*/ 17 w 112"/>
                <a:gd name="T29" fmla="*/ 9 h 136"/>
                <a:gd name="T30" fmla="*/ 21 w 112"/>
                <a:gd name="T31" fmla="*/ 9 h 136"/>
                <a:gd name="T32" fmla="*/ 23 w 112"/>
                <a:gd name="T33" fmla="*/ 5 h 136"/>
                <a:gd name="T34" fmla="*/ 28 w 112"/>
                <a:gd name="T35" fmla="*/ 3 h 136"/>
                <a:gd name="T36" fmla="*/ 32 w 112"/>
                <a:gd name="T37" fmla="*/ 3 h 136"/>
                <a:gd name="T38" fmla="*/ 37 w 112"/>
                <a:gd name="T39" fmla="*/ 3 h 136"/>
                <a:gd name="T40" fmla="*/ 37 w 112"/>
                <a:gd name="T41" fmla="*/ 0 h 136"/>
                <a:gd name="T42" fmla="*/ 41 w 112"/>
                <a:gd name="T43" fmla="*/ 0 h 136"/>
                <a:gd name="T44" fmla="*/ 45 w 112"/>
                <a:gd name="T45" fmla="*/ 0 h 136"/>
                <a:gd name="T46" fmla="*/ 50 w 112"/>
                <a:gd name="T47" fmla="*/ 0 h 136"/>
                <a:gd name="T48" fmla="*/ 54 w 112"/>
                <a:gd name="T49" fmla="*/ 0 h 136"/>
                <a:gd name="T50" fmla="*/ 58 w 112"/>
                <a:gd name="T51" fmla="*/ 0 h 136"/>
                <a:gd name="T52" fmla="*/ 60 w 112"/>
                <a:gd name="T53" fmla="*/ 0 h 136"/>
                <a:gd name="T54" fmla="*/ 65 w 112"/>
                <a:gd name="T55" fmla="*/ 0 h 136"/>
                <a:gd name="T56" fmla="*/ 69 w 112"/>
                <a:gd name="T57" fmla="*/ 0 h 136"/>
                <a:gd name="T58" fmla="*/ 74 w 112"/>
                <a:gd name="T59" fmla="*/ 3 h 136"/>
                <a:gd name="T60" fmla="*/ 78 w 112"/>
                <a:gd name="T61" fmla="*/ 3 h 136"/>
                <a:gd name="T62" fmla="*/ 82 w 112"/>
                <a:gd name="T63" fmla="*/ 3 h 136"/>
                <a:gd name="T64" fmla="*/ 82 w 112"/>
                <a:gd name="T65" fmla="*/ 5 h 136"/>
                <a:gd name="T66" fmla="*/ 87 w 112"/>
                <a:gd name="T67" fmla="*/ 5 h 136"/>
                <a:gd name="T68" fmla="*/ 91 w 112"/>
                <a:gd name="T69" fmla="*/ 9 h 136"/>
                <a:gd name="T70" fmla="*/ 95 w 112"/>
                <a:gd name="T71" fmla="*/ 9 h 136"/>
                <a:gd name="T72" fmla="*/ 95 w 112"/>
                <a:gd name="T73" fmla="*/ 13 h 136"/>
                <a:gd name="T74" fmla="*/ 100 w 112"/>
                <a:gd name="T75" fmla="*/ 13 h 136"/>
                <a:gd name="T76" fmla="*/ 100 w 112"/>
                <a:gd name="T77" fmla="*/ 17 h 136"/>
                <a:gd name="T78" fmla="*/ 102 w 112"/>
                <a:gd name="T79" fmla="*/ 21 h 136"/>
                <a:gd name="T80" fmla="*/ 102 w 112"/>
                <a:gd name="T81" fmla="*/ 25 h 136"/>
                <a:gd name="T82" fmla="*/ 106 w 112"/>
                <a:gd name="T83" fmla="*/ 28 h 136"/>
                <a:gd name="T84" fmla="*/ 106 w 112"/>
                <a:gd name="T85" fmla="*/ 32 h 136"/>
                <a:gd name="T86" fmla="*/ 111 w 112"/>
                <a:gd name="T87" fmla="*/ 36 h 136"/>
                <a:gd name="T88" fmla="*/ 111 w 112"/>
                <a:gd name="T89" fmla="*/ 40 h 136"/>
                <a:gd name="T90" fmla="*/ 111 w 112"/>
                <a:gd name="T91" fmla="*/ 42 h 136"/>
                <a:gd name="T92" fmla="*/ 111 w 112"/>
                <a:gd name="T93" fmla="*/ 46 h 136"/>
                <a:gd name="T94" fmla="*/ 111 w 112"/>
                <a:gd name="T95" fmla="*/ 50 h 136"/>
                <a:gd name="T96" fmla="*/ 111 w 112"/>
                <a:gd name="T97" fmla="*/ 135 h 136"/>
                <a:gd name="T98" fmla="*/ 0 w 112"/>
                <a:gd name="T99" fmla="*/ 135 h 136"/>
                <a:gd name="T100" fmla="*/ 0 w 112"/>
                <a:gd name="T101" fmla="*/ 57 h 136"/>
                <a:gd name="T102" fmla="*/ 0 w 112"/>
                <a:gd name="T103" fmla="*/ 54 h 136"/>
                <a:gd name="T104" fmla="*/ 0 w 112"/>
                <a:gd name="T105" fmla="*/ 50 h 1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2"/>
                <a:gd name="T160" fmla="*/ 0 h 136"/>
                <a:gd name="T161" fmla="*/ 112 w 112"/>
                <a:gd name="T162" fmla="*/ 136 h 1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2" h="136">
                  <a:moveTo>
                    <a:pt x="0" y="50"/>
                  </a:moveTo>
                  <a:lnTo>
                    <a:pt x="0" y="46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4" y="25"/>
                  </a:lnTo>
                  <a:lnTo>
                    <a:pt x="8" y="21"/>
                  </a:lnTo>
                  <a:lnTo>
                    <a:pt x="8" y="17"/>
                  </a:lnTo>
                  <a:lnTo>
                    <a:pt x="13" y="17"/>
                  </a:lnTo>
                  <a:lnTo>
                    <a:pt x="13" y="13"/>
                  </a:lnTo>
                  <a:lnTo>
                    <a:pt x="17" y="13"/>
                  </a:lnTo>
                  <a:lnTo>
                    <a:pt x="17" y="9"/>
                  </a:lnTo>
                  <a:lnTo>
                    <a:pt x="21" y="9"/>
                  </a:lnTo>
                  <a:lnTo>
                    <a:pt x="23" y="5"/>
                  </a:lnTo>
                  <a:lnTo>
                    <a:pt x="28" y="3"/>
                  </a:lnTo>
                  <a:lnTo>
                    <a:pt x="32" y="3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2" y="3"/>
                  </a:lnTo>
                  <a:lnTo>
                    <a:pt x="82" y="5"/>
                  </a:lnTo>
                  <a:lnTo>
                    <a:pt x="87" y="5"/>
                  </a:lnTo>
                  <a:lnTo>
                    <a:pt x="91" y="9"/>
                  </a:lnTo>
                  <a:lnTo>
                    <a:pt x="95" y="9"/>
                  </a:lnTo>
                  <a:lnTo>
                    <a:pt x="95" y="13"/>
                  </a:lnTo>
                  <a:lnTo>
                    <a:pt x="100" y="13"/>
                  </a:lnTo>
                  <a:lnTo>
                    <a:pt x="100" y="17"/>
                  </a:lnTo>
                  <a:lnTo>
                    <a:pt x="102" y="21"/>
                  </a:lnTo>
                  <a:lnTo>
                    <a:pt x="102" y="25"/>
                  </a:lnTo>
                  <a:lnTo>
                    <a:pt x="106" y="28"/>
                  </a:lnTo>
                  <a:lnTo>
                    <a:pt x="106" y="32"/>
                  </a:lnTo>
                  <a:lnTo>
                    <a:pt x="111" y="36"/>
                  </a:lnTo>
                  <a:lnTo>
                    <a:pt x="111" y="40"/>
                  </a:lnTo>
                  <a:lnTo>
                    <a:pt x="111" y="42"/>
                  </a:lnTo>
                  <a:lnTo>
                    <a:pt x="111" y="46"/>
                  </a:lnTo>
                  <a:lnTo>
                    <a:pt x="111" y="50"/>
                  </a:lnTo>
                  <a:lnTo>
                    <a:pt x="111" y="135"/>
                  </a:lnTo>
                  <a:lnTo>
                    <a:pt x="0" y="135"/>
                  </a:lnTo>
                  <a:lnTo>
                    <a:pt x="0" y="57"/>
                  </a:lnTo>
                  <a:lnTo>
                    <a:pt x="0" y="54"/>
                  </a:lnTo>
                  <a:lnTo>
                    <a:pt x="0" y="5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3" name="Freeform 63"/>
            <p:cNvSpPr>
              <a:spLocks/>
            </p:cNvSpPr>
            <p:nvPr/>
          </p:nvSpPr>
          <p:spPr bwMode="auto">
            <a:xfrm>
              <a:off x="3523" y="864"/>
              <a:ext cx="112" cy="136"/>
            </a:xfrm>
            <a:custGeom>
              <a:avLst/>
              <a:gdLst>
                <a:gd name="T0" fmla="*/ 0 w 112"/>
                <a:gd name="T1" fmla="*/ 50 h 136"/>
                <a:gd name="T2" fmla="*/ 0 w 112"/>
                <a:gd name="T3" fmla="*/ 46 h 136"/>
                <a:gd name="T4" fmla="*/ 0 w 112"/>
                <a:gd name="T5" fmla="*/ 42 h 136"/>
                <a:gd name="T6" fmla="*/ 0 w 112"/>
                <a:gd name="T7" fmla="*/ 40 h 136"/>
                <a:gd name="T8" fmla="*/ 0 w 112"/>
                <a:gd name="T9" fmla="*/ 36 h 136"/>
                <a:gd name="T10" fmla="*/ 0 w 112"/>
                <a:gd name="T11" fmla="*/ 32 h 136"/>
                <a:gd name="T12" fmla="*/ 4 w 112"/>
                <a:gd name="T13" fmla="*/ 32 h 136"/>
                <a:gd name="T14" fmla="*/ 4 w 112"/>
                <a:gd name="T15" fmla="*/ 28 h 136"/>
                <a:gd name="T16" fmla="*/ 4 w 112"/>
                <a:gd name="T17" fmla="*/ 25 h 136"/>
                <a:gd name="T18" fmla="*/ 8 w 112"/>
                <a:gd name="T19" fmla="*/ 21 h 136"/>
                <a:gd name="T20" fmla="*/ 8 w 112"/>
                <a:gd name="T21" fmla="*/ 17 h 136"/>
                <a:gd name="T22" fmla="*/ 13 w 112"/>
                <a:gd name="T23" fmla="*/ 17 h 136"/>
                <a:gd name="T24" fmla="*/ 13 w 112"/>
                <a:gd name="T25" fmla="*/ 13 h 136"/>
                <a:gd name="T26" fmla="*/ 17 w 112"/>
                <a:gd name="T27" fmla="*/ 13 h 136"/>
                <a:gd name="T28" fmla="*/ 17 w 112"/>
                <a:gd name="T29" fmla="*/ 9 h 136"/>
                <a:gd name="T30" fmla="*/ 21 w 112"/>
                <a:gd name="T31" fmla="*/ 9 h 136"/>
                <a:gd name="T32" fmla="*/ 23 w 112"/>
                <a:gd name="T33" fmla="*/ 5 h 136"/>
                <a:gd name="T34" fmla="*/ 28 w 112"/>
                <a:gd name="T35" fmla="*/ 3 h 136"/>
                <a:gd name="T36" fmla="*/ 32 w 112"/>
                <a:gd name="T37" fmla="*/ 3 h 136"/>
                <a:gd name="T38" fmla="*/ 37 w 112"/>
                <a:gd name="T39" fmla="*/ 3 h 136"/>
                <a:gd name="T40" fmla="*/ 37 w 112"/>
                <a:gd name="T41" fmla="*/ 0 h 136"/>
                <a:gd name="T42" fmla="*/ 41 w 112"/>
                <a:gd name="T43" fmla="*/ 0 h 136"/>
                <a:gd name="T44" fmla="*/ 45 w 112"/>
                <a:gd name="T45" fmla="*/ 0 h 136"/>
                <a:gd name="T46" fmla="*/ 50 w 112"/>
                <a:gd name="T47" fmla="*/ 0 h 136"/>
                <a:gd name="T48" fmla="*/ 54 w 112"/>
                <a:gd name="T49" fmla="*/ 0 h 136"/>
                <a:gd name="T50" fmla="*/ 58 w 112"/>
                <a:gd name="T51" fmla="*/ 0 h 136"/>
                <a:gd name="T52" fmla="*/ 60 w 112"/>
                <a:gd name="T53" fmla="*/ 0 h 136"/>
                <a:gd name="T54" fmla="*/ 65 w 112"/>
                <a:gd name="T55" fmla="*/ 0 h 136"/>
                <a:gd name="T56" fmla="*/ 69 w 112"/>
                <a:gd name="T57" fmla="*/ 0 h 136"/>
                <a:gd name="T58" fmla="*/ 74 w 112"/>
                <a:gd name="T59" fmla="*/ 3 h 136"/>
                <a:gd name="T60" fmla="*/ 78 w 112"/>
                <a:gd name="T61" fmla="*/ 3 h 136"/>
                <a:gd name="T62" fmla="*/ 82 w 112"/>
                <a:gd name="T63" fmla="*/ 3 h 136"/>
                <a:gd name="T64" fmla="*/ 82 w 112"/>
                <a:gd name="T65" fmla="*/ 5 h 136"/>
                <a:gd name="T66" fmla="*/ 87 w 112"/>
                <a:gd name="T67" fmla="*/ 5 h 136"/>
                <a:gd name="T68" fmla="*/ 91 w 112"/>
                <a:gd name="T69" fmla="*/ 9 h 136"/>
                <a:gd name="T70" fmla="*/ 95 w 112"/>
                <a:gd name="T71" fmla="*/ 9 h 136"/>
                <a:gd name="T72" fmla="*/ 95 w 112"/>
                <a:gd name="T73" fmla="*/ 13 h 136"/>
                <a:gd name="T74" fmla="*/ 100 w 112"/>
                <a:gd name="T75" fmla="*/ 13 h 136"/>
                <a:gd name="T76" fmla="*/ 100 w 112"/>
                <a:gd name="T77" fmla="*/ 17 h 136"/>
                <a:gd name="T78" fmla="*/ 102 w 112"/>
                <a:gd name="T79" fmla="*/ 21 h 136"/>
                <a:gd name="T80" fmla="*/ 102 w 112"/>
                <a:gd name="T81" fmla="*/ 25 h 136"/>
                <a:gd name="T82" fmla="*/ 106 w 112"/>
                <a:gd name="T83" fmla="*/ 28 h 136"/>
                <a:gd name="T84" fmla="*/ 106 w 112"/>
                <a:gd name="T85" fmla="*/ 32 h 136"/>
                <a:gd name="T86" fmla="*/ 111 w 112"/>
                <a:gd name="T87" fmla="*/ 36 h 136"/>
                <a:gd name="T88" fmla="*/ 111 w 112"/>
                <a:gd name="T89" fmla="*/ 40 h 136"/>
                <a:gd name="T90" fmla="*/ 111 w 112"/>
                <a:gd name="T91" fmla="*/ 42 h 136"/>
                <a:gd name="T92" fmla="*/ 111 w 112"/>
                <a:gd name="T93" fmla="*/ 46 h 136"/>
                <a:gd name="T94" fmla="*/ 111 w 112"/>
                <a:gd name="T95" fmla="*/ 50 h 136"/>
                <a:gd name="T96" fmla="*/ 111 w 112"/>
                <a:gd name="T97" fmla="*/ 135 h 136"/>
                <a:gd name="T98" fmla="*/ 0 w 112"/>
                <a:gd name="T99" fmla="*/ 135 h 136"/>
                <a:gd name="T100" fmla="*/ 0 w 112"/>
                <a:gd name="T101" fmla="*/ 57 h 136"/>
                <a:gd name="T102" fmla="*/ 0 w 112"/>
                <a:gd name="T103" fmla="*/ 54 h 136"/>
                <a:gd name="T104" fmla="*/ 0 w 112"/>
                <a:gd name="T105" fmla="*/ 50 h 1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2"/>
                <a:gd name="T160" fmla="*/ 0 h 136"/>
                <a:gd name="T161" fmla="*/ 112 w 112"/>
                <a:gd name="T162" fmla="*/ 136 h 1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2" h="136">
                  <a:moveTo>
                    <a:pt x="0" y="50"/>
                  </a:moveTo>
                  <a:lnTo>
                    <a:pt x="0" y="46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4" y="25"/>
                  </a:lnTo>
                  <a:lnTo>
                    <a:pt x="8" y="21"/>
                  </a:lnTo>
                  <a:lnTo>
                    <a:pt x="8" y="17"/>
                  </a:lnTo>
                  <a:lnTo>
                    <a:pt x="13" y="17"/>
                  </a:lnTo>
                  <a:lnTo>
                    <a:pt x="13" y="13"/>
                  </a:lnTo>
                  <a:lnTo>
                    <a:pt x="17" y="13"/>
                  </a:lnTo>
                  <a:lnTo>
                    <a:pt x="17" y="9"/>
                  </a:lnTo>
                  <a:lnTo>
                    <a:pt x="21" y="9"/>
                  </a:lnTo>
                  <a:lnTo>
                    <a:pt x="23" y="5"/>
                  </a:lnTo>
                  <a:lnTo>
                    <a:pt x="28" y="3"/>
                  </a:lnTo>
                  <a:lnTo>
                    <a:pt x="32" y="3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2" y="3"/>
                  </a:lnTo>
                  <a:lnTo>
                    <a:pt x="82" y="5"/>
                  </a:lnTo>
                  <a:lnTo>
                    <a:pt x="87" y="5"/>
                  </a:lnTo>
                  <a:lnTo>
                    <a:pt x="91" y="9"/>
                  </a:lnTo>
                  <a:lnTo>
                    <a:pt x="95" y="9"/>
                  </a:lnTo>
                  <a:lnTo>
                    <a:pt x="95" y="13"/>
                  </a:lnTo>
                  <a:lnTo>
                    <a:pt x="100" y="13"/>
                  </a:lnTo>
                  <a:lnTo>
                    <a:pt x="100" y="17"/>
                  </a:lnTo>
                  <a:lnTo>
                    <a:pt x="102" y="21"/>
                  </a:lnTo>
                  <a:lnTo>
                    <a:pt x="102" y="25"/>
                  </a:lnTo>
                  <a:lnTo>
                    <a:pt x="106" y="28"/>
                  </a:lnTo>
                  <a:lnTo>
                    <a:pt x="106" y="32"/>
                  </a:lnTo>
                  <a:lnTo>
                    <a:pt x="111" y="36"/>
                  </a:lnTo>
                  <a:lnTo>
                    <a:pt x="111" y="40"/>
                  </a:lnTo>
                  <a:lnTo>
                    <a:pt x="111" y="42"/>
                  </a:lnTo>
                  <a:lnTo>
                    <a:pt x="111" y="46"/>
                  </a:lnTo>
                  <a:lnTo>
                    <a:pt x="111" y="50"/>
                  </a:lnTo>
                  <a:lnTo>
                    <a:pt x="111" y="135"/>
                  </a:lnTo>
                  <a:lnTo>
                    <a:pt x="0" y="135"/>
                  </a:lnTo>
                  <a:lnTo>
                    <a:pt x="0" y="57"/>
                  </a:lnTo>
                  <a:lnTo>
                    <a:pt x="0" y="54"/>
                  </a:lnTo>
                  <a:lnTo>
                    <a:pt x="0" y="50"/>
                  </a:lnTo>
                </a:path>
              </a:pathLst>
            </a:custGeom>
            <a:solidFill>
              <a:srgbClr val="B2B2B2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4" name="Freeform 64"/>
            <p:cNvSpPr>
              <a:spLocks/>
            </p:cNvSpPr>
            <p:nvPr/>
          </p:nvSpPr>
          <p:spPr bwMode="auto">
            <a:xfrm>
              <a:off x="3230" y="1003"/>
              <a:ext cx="468" cy="227"/>
            </a:xfrm>
            <a:custGeom>
              <a:avLst/>
              <a:gdLst>
                <a:gd name="T0" fmla="*/ 28 w 468"/>
                <a:gd name="T1" fmla="*/ 226 h 227"/>
                <a:gd name="T2" fmla="*/ 24 w 468"/>
                <a:gd name="T3" fmla="*/ 226 h 227"/>
                <a:gd name="T4" fmla="*/ 19 w 468"/>
                <a:gd name="T5" fmla="*/ 226 h 227"/>
                <a:gd name="T6" fmla="*/ 15 w 468"/>
                <a:gd name="T7" fmla="*/ 226 h 227"/>
                <a:gd name="T8" fmla="*/ 15 w 468"/>
                <a:gd name="T9" fmla="*/ 222 h 227"/>
                <a:gd name="T10" fmla="*/ 10 w 468"/>
                <a:gd name="T11" fmla="*/ 222 h 227"/>
                <a:gd name="T12" fmla="*/ 6 w 468"/>
                <a:gd name="T13" fmla="*/ 222 h 227"/>
                <a:gd name="T14" fmla="*/ 6 w 468"/>
                <a:gd name="T15" fmla="*/ 218 h 227"/>
                <a:gd name="T16" fmla="*/ 2 w 468"/>
                <a:gd name="T17" fmla="*/ 218 h 227"/>
                <a:gd name="T18" fmla="*/ 2 w 468"/>
                <a:gd name="T19" fmla="*/ 214 h 227"/>
                <a:gd name="T20" fmla="*/ 0 w 468"/>
                <a:gd name="T21" fmla="*/ 210 h 227"/>
                <a:gd name="T22" fmla="*/ 0 w 468"/>
                <a:gd name="T23" fmla="*/ 208 h 227"/>
                <a:gd name="T24" fmla="*/ 0 w 468"/>
                <a:gd name="T25" fmla="*/ 204 h 227"/>
                <a:gd name="T26" fmla="*/ 0 w 468"/>
                <a:gd name="T27" fmla="*/ 200 h 227"/>
                <a:gd name="T28" fmla="*/ 0 w 468"/>
                <a:gd name="T29" fmla="*/ 25 h 227"/>
                <a:gd name="T30" fmla="*/ 0 w 468"/>
                <a:gd name="T31" fmla="*/ 21 h 227"/>
                <a:gd name="T32" fmla="*/ 0 w 468"/>
                <a:gd name="T33" fmla="*/ 17 h 227"/>
                <a:gd name="T34" fmla="*/ 0 w 468"/>
                <a:gd name="T35" fmla="*/ 13 h 227"/>
                <a:gd name="T36" fmla="*/ 0 w 468"/>
                <a:gd name="T37" fmla="*/ 9 h 227"/>
                <a:gd name="T38" fmla="*/ 2 w 468"/>
                <a:gd name="T39" fmla="*/ 9 h 227"/>
                <a:gd name="T40" fmla="*/ 2 w 468"/>
                <a:gd name="T41" fmla="*/ 5 h 227"/>
                <a:gd name="T42" fmla="*/ 6 w 468"/>
                <a:gd name="T43" fmla="*/ 5 h 227"/>
                <a:gd name="T44" fmla="*/ 6 w 468"/>
                <a:gd name="T45" fmla="*/ 3 h 227"/>
                <a:gd name="T46" fmla="*/ 10 w 468"/>
                <a:gd name="T47" fmla="*/ 3 h 227"/>
                <a:gd name="T48" fmla="*/ 15 w 468"/>
                <a:gd name="T49" fmla="*/ 0 h 227"/>
                <a:gd name="T50" fmla="*/ 19 w 468"/>
                <a:gd name="T51" fmla="*/ 0 h 227"/>
                <a:gd name="T52" fmla="*/ 24 w 468"/>
                <a:gd name="T53" fmla="*/ 0 h 227"/>
                <a:gd name="T54" fmla="*/ 28 w 468"/>
                <a:gd name="T55" fmla="*/ 0 h 227"/>
                <a:gd name="T56" fmla="*/ 436 w 468"/>
                <a:gd name="T57" fmla="*/ 0 h 227"/>
                <a:gd name="T58" fmla="*/ 440 w 468"/>
                <a:gd name="T59" fmla="*/ 0 h 227"/>
                <a:gd name="T60" fmla="*/ 445 w 468"/>
                <a:gd name="T61" fmla="*/ 0 h 227"/>
                <a:gd name="T62" fmla="*/ 449 w 468"/>
                <a:gd name="T63" fmla="*/ 0 h 227"/>
                <a:gd name="T64" fmla="*/ 453 w 468"/>
                <a:gd name="T65" fmla="*/ 3 h 227"/>
                <a:gd name="T66" fmla="*/ 458 w 468"/>
                <a:gd name="T67" fmla="*/ 3 h 227"/>
                <a:gd name="T68" fmla="*/ 458 w 468"/>
                <a:gd name="T69" fmla="*/ 5 h 227"/>
                <a:gd name="T70" fmla="*/ 462 w 468"/>
                <a:gd name="T71" fmla="*/ 5 h 227"/>
                <a:gd name="T72" fmla="*/ 462 w 468"/>
                <a:gd name="T73" fmla="*/ 9 h 227"/>
                <a:gd name="T74" fmla="*/ 467 w 468"/>
                <a:gd name="T75" fmla="*/ 13 h 227"/>
                <a:gd name="T76" fmla="*/ 467 w 468"/>
                <a:gd name="T77" fmla="*/ 17 h 227"/>
                <a:gd name="T78" fmla="*/ 467 w 468"/>
                <a:gd name="T79" fmla="*/ 21 h 227"/>
                <a:gd name="T80" fmla="*/ 467 w 468"/>
                <a:gd name="T81" fmla="*/ 25 h 227"/>
                <a:gd name="T82" fmla="*/ 467 w 468"/>
                <a:gd name="T83" fmla="*/ 200 h 227"/>
                <a:gd name="T84" fmla="*/ 467 w 468"/>
                <a:gd name="T85" fmla="*/ 204 h 227"/>
                <a:gd name="T86" fmla="*/ 467 w 468"/>
                <a:gd name="T87" fmla="*/ 208 h 227"/>
                <a:gd name="T88" fmla="*/ 467 w 468"/>
                <a:gd name="T89" fmla="*/ 210 h 227"/>
                <a:gd name="T90" fmla="*/ 462 w 468"/>
                <a:gd name="T91" fmla="*/ 210 h 227"/>
                <a:gd name="T92" fmla="*/ 462 w 468"/>
                <a:gd name="T93" fmla="*/ 214 h 227"/>
                <a:gd name="T94" fmla="*/ 458 w 468"/>
                <a:gd name="T95" fmla="*/ 218 h 227"/>
                <a:gd name="T96" fmla="*/ 453 w 468"/>
                <a:gd name="T97" fmla="*/ 222 h 227"/>
                <a:gd name="T98" fmla="*/ 449 w 468"/>
                <a:gd name="T99" fmla="*/ 222 h 227"/>
                <a:gd name="T100" fmla="*/ 449 w 468"/>
                <a:gd name="T101" fmla="*/ 226 h 227"/>
                <a:gd name="T102" fmla="*/ 445 w 468"/>
                <a:gd name="T103" fmla="*/ 226 h 227"/>
                <a:gd name="T104" fmla="*/ 440 w 468"/>
                <a:gd name="T105" fmla="*/ 226 h 227"/>
                <a:gd name="T106" fmla="*/ 436 w 468"/>
                <a:gd name="T107" fmla="*/ 226 h 227"/>
                <a:gd name="T108" fmla="*/ 28 w 468"/>
                <a:gd name="T109" fmla="*/ 226 h 22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68"/>
                <a:gd name="T166" fmla="*/ 0 h 227"/>
                <a:gd name="T167" fmla="*/ 468 w 468"/>
                <a:gd name="T168" fmla="*/ 227 h 22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68" h="227">
                  <a:moveTo>
                    <a:pt x="28" y="226"/>
                  </a:moveTo>
                  <a:lnTo>
                    <a:pt x="24" y="226"/>
                  </a:lnTo>
                  <a:lnTo>
                    <a:pt x="19" y="226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0" y="222"/>
                  </a:lnTo>
                  <a:lnTo>
                    <a:pt x="6" y="222"/>
                  </a:lnTo>
                  <a:lnTo>
                    <a:pt x="6" y="218"/>
                  </a:lnTo>
                  <a:lnTo>
                    <a:pt x="2" y="218"/>
                  </a:lnTo>
                  <a:lnTo>
                    <a:pt x="2" y="214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436" y="0"/>
                  </a:lnTo>
                  <a:lnTo>
                    <a:pt x="440" y="0"/>
                  </a:lnTo>
                  <a:lnTo>
                    <a:pt x="445" y="0"/>
                  </a:lnTo>
                  <a:lnTo>
                    <a:pt x="449" y="0"/>
                  </a:lnTo>
                  <a:lnTo>
                    <a:pt x="453" y="3"/>
                  </a:lnTo>
                  <a:lnTo>
                    <a:pt x="458" y="3"/>
                  </a:lnTo>
                  <a:lnTo>
                    <a:pt x="458" y="5"/>
                  </a:lnTo>
                  <a:lnTo>
                    <a:pt x="462" y="5"/>
                  </a:lnTo>
                  <a:lnTo>
                    <a:pt x="462" y="9"/>
                  </a:lnTo>
                  <a:lnTo>
                    <a:pt x="467" y="13"/>
                  </a:lnTo>
                  <a:lnTo>
                    <a:pt x="467" y="17"/>
                  </a:lnTo>
                  <a:lnTo>
                    <a:pt x="467" y="21"/>
                  </a:lnTo>
                  <a:lnTo>
                    <a:pt x="467" y="25"/>
                  </a:lnTo>
                  <a:lnTo>
                    <a:pt x="467" y="200"/>
                  </a:lnTo>
                  <a:lnTo>
                    <a:pt x="467" y="204"/>
                  </a:lnTo>
                  <a:lnTo>
                    <a:pt x="467" y="208"/>
                  </a:lnTo>
                  <a:lnTo>
                    <a:pt x="467" y="210"/>
                  </a:lnTo>
                  <a:lnTo>
                    <a:pt x="462" y="210"/>
                  </a:lnTo>
                  <a:lnTo>
                    <a:pt x="462" y="214"/>
                  </a:lnTo>
                  <a:lnTo>
                    <a:pt x="458" y="218"/>
                  </a:lnTo>
                  <a:lnTo>
                    <a:pt x="453" y="222"/>
                  </a:lnTo>
                  <a:lnTo>
                    <a:pt x="449" y="222"/>
                  </a:lnTo>
                  <a:lnTo>
                    <a:pt x="449" y="226"/>
                  </a:lnTo>
                  <a:lnTo>
                    <a:pt x="445" y="226"/>
                  </a:lnTo>
                  <a:lnTo>
                    <a:pt x="440" y="226"/>
                  </a:lnTo>
                  <a:lnTo>
                    <a:pt x="436" y="226"/>
                  </a:lnTo>
                  <a:lnTo>
                    <a:pt x="28" y="22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5" name="Freeform 65"/>
            <p:cNvSpPr>
              <a:spLocks/>
            </p:cNvSpPr>
            <p:nvPr/>
          </p:nvSpPr>
          <p:spPr bwMode="auto">
            <a:xfrm>
              <a:off x="3159" y="1046"/>
              <a:ext cx="55" cy="147"/>
            </a:xfrm>
            <a:custGeom>
              <a:avLst/>
              <a:gdLst>
                <a:gd name="T0" fmla="*/ 54 w 55"/>
                <a:gd name="T1" fmla="*/ 0 h 147"/>
                <a:gd name="T2" fmla="*/ 54 w 55"/>
                <a:gd name="T3" fmla="*/ 146 h 147"/>
                <a:gd name="T4" fmla="*/ 0 w 55"/>
                <a:gd name="T5" fmla="*/ 138 h 147"/>
                <a:gd name="T6" fmla="*/ 0 w 55"/>
                <a:gd name="T7" fmla="*/ 7 h 147"/>
                <a:gd name="T8" fmla="*/ 54 w 55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147"/>
                <a:gd name="T17" fmla="*/ 55 w 55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147">
                  <a:moveTo>
                    <a:pt x="54" y="0"/>
                  </a:moveTo>
                  <a:lnTo>
                    <a:pt x="54" y="146"/>
                  </a:lnTo>
                  <a:lnTo>
                    <a:pt x="0" y="138"/>
                  </a:lnTo>
                  <a:lnTo>
                    <a:pt x="0" y="7"/>
                  </a:lnTo>
                  <a:lnTo>
                    <a:pt x="5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6" name="Freeform 66"/>
            <p:cNvSpPr>
              <a:spLocks/>
            </p:cNvSpPr>
            <p:nvPr/>
          </p:nvSpPr>
          <p:spPr bwMode="auto">
            <a:xfrm>
              <a:off x="3024" y="1061"/>
              <a:ext cx="53" cy="121"/>
            </a:xfrm>
            <a:custGeom>
              <a:avLst/>
              <a:gdLst>
                <a:gd name="T0" fmla="*/ 0 w 53"/>
                <a:gd name="T1" fmla="*/ 7 h 121"/>
                <a:gd name="T2" fmla="*/ 52 w 53"/>
                <a:gd name="T3" fmla="*/ 0 h 121"/>
                <a:gd name="T4" fmla="*/ 52 w 53"/>
                <a:gd name="T5" fmla="*/ 120 h 121"/>
                <a:gd name="T6" fmla="*/ 0 w 53"/>
                <a:gd name="T7" fmla="*/ 116 h 121"/>
                <a:gd name="T8" fmla="*/ 0 w 53"/>
                <a:gd name="T9" fmla="*/ 7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"/>
                <a:gd name="T16" fmla="*/ 0 h 121"/>
                <a:gd name="T17" fmla="*/ 53 w 53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" h="121">
                  <a:moveTo>
                    <a:pt x="0" y="7"/>
                  </a:moveTo>
                  <a:lnTo>
                    <a:pt x="52" y="0"/>
                  </a:lnTo>
                  <a:lnTo>
                    <a:pt x="52" y="120"/>
                  </a:lnTo>
                  <a:lnTo>
                    <a:pt x="0" y="116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7" name="Freeform 67"/>
            <p:cNvSpPr>
              <a:spLocks/>
            </p:cNvSpPr>
            <p:nvPr/>
          </p:nvSpPr>
          <p:spPr bwMode="auto">
            <a:xfrm>
              <a:off x="3090" y="1053"/>
              <a:ext cx="61" cy="136"/>
            </a:xfrm>
            <a:custGeom>
              <a:avLst/>
              <a:gdLst>
                <a:gd name="T0" fmla="*/ 60 w 61"/>
                <a:gd name="T1" fmla="*/ 0 h 136"/>
                <a:gd name="T2" fmla="*/ 60 w 61"/>
                <a:gd name="T3" fmla="*/ 135 h 136"/>
                <a:gd name="T4" fmla="*/ 0 w 61"/>
                <a:gd name="T5" fmla="*/ 127 h 136"/>
                <a:gd name="T6" fmla="*/ 0 w 61"/>
                <a:gd name="T7" fmla="*/ 7 h 136"/>
                <a:gd name="T8" fmla="*/ 60 w 61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136"/>
                <a:gd name="T17" fmla="*/ 61 w 61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136">
                  <a:moveTo>
                    <a:pt x="60" y="0"/>
                  </a:moveTo>
                  <a:lnTo>
                    <a:pt x="60" y="135"/>
                  </a:lnTo>
                  <a:lnTo>
                    <a:pt x="0" y="127"/>
                  </a:lnTo>
                  <a:lnTo>
                    <a:pt x="0" y="7"/>
                  </a:lnTo>
                  <a:lnTo>
                    <a:pt x="6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8" name="Freeform 68"/>
            <p:cNvSpPr>
              <a:spLocks/>
            </p:cNvSpPr>
            <p:nvPr/>
          </p:nvSpPr>
          <p:spPr bwMode="auto">
            <a:xfrm>
              <a:off x="3584" y="939"/>
              <a:ext cx="35" cy="32"/>
            </a:xfrm>
            <a:custGeom>
              <a:avLst/>
              <a:gdLst>
                <a:gd name="T0" fmla="*/ 34 w 35"/>
                <a:gd name="T1" fmla="*/ 0 h 32"/>
                <a:gd name="T2" fmla="*/ 17 w 35"/>
                <a:gd name="T3" fmla="*/ 0 h 32"/>
                <a:gd name="T4" fmla="*/ 17 w 35"/>
                <a:gd name="T5" fmla="*/ 15 h 32"/>
                <a:gd name="T6" fmla="*/ 17 w 35"/>
                <a:gd name="T7" fmla="*/ 31 h 32"/>
                <a:gd name="T8" fmla="*/ 0 w 35"/>
                <a:gd name="T9" fmla="*/ 31 h 32"/>
                <a:gd name="T10" fmla="*/ 0 w 35"/>
                <a:gd name="T11" fmla="*/ 0 h 32"/>
                <a:gd name="T12" fmla="*/ 34 w 35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32"/>
                <a:gd name="T23" fmla="*/ 35 w 35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32">
                  <a:moveTo>
                    <a:pt x="34" y="0"/>
                  </a:moveTo>
                  <a:lnTo>
                    <a:pt x="17" y="0"/>
                  </a:lnTo>
                  <a:lnTo>
                    <a:pt x="17" y="15"/>
                  </a:lnTo>
                  <a:lnTo>
                    <a:pt x="17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3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49" name="Freeform 69"/>
            <p:cNvSpPr>
              <a:spLocks/>
            </p:cNvSpPr>
            <p:nvPr/>
          </p:nvSpPr>
          <p:spPr bwMode="auto">
            <a:xfrm>
              <a:off x="3711" y="1017"/>
              <a:ext cx="51" cy="136"/>
            </a:xfrm>
            <a:custGeom>
              <a:avLst/>
              <a:gdLst>
                <a:gd name="T0" fmla="*/ 0 w 51"/>
                <a:gd name="T1" fmla="*/ 135 h 136"/>
                <a:gd name="T2" fmla="*/ 0 w 51"/>
                <a:gd name="T3" fmla="*/ 0 h 136"/>
                <a:gd name="T4" fmla="*/ 50 w 51"/>
                <a:gd name="T5" fmla="*/ 0 h 136"/>
                <a:gd name="T6" fmla="*/ 50 w 51"/>
                <a:gd name="T7" fmla="*/ 135 h 136"/>
                <a:gd name="T8" fmla="*/ 0 w 51"/>
                <a:gd name="T9" fmla="*/ 135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136"/>
                <a:gd name="T17" fmla="*/ 51 w 51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136">
                  <a:moveTo>
                    <a:pt x="0" y="135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135"/>
                  </a:lnTo>
                  <a:lnTo>
                    <a:pt x="0" y="13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50" name="Freeform 70"/>
            <p:cNvSpPr>
              <a:spLocks/>
            </p:cNvSpPr>
            <p:nvPr/>
          </p:nvSpPr>
          <p:spPr bwMode="auto">
            <a:xfrm>
              <a:off x="3803" y="870"/>
              <a:ext cx="38" cy="101"/>
            </a:xfrm>
            <a:custGeom>
              <a:avLst/>
              <a:gdLst>
                <a:gd name="T0" fmla="*/ 0 w 38"/>
                <a:gd name="T1" fmla="*/ 100 h 101"/>
                <a:gd name="T2" fmla="*/ 0 w 38"/>
                <a:gd name="T3" fmla="*/ 0 h 101"/>
                <a:gd name="T4" fmla="*/ 37 w 38"/>
                <a:gd name="T5" fmla="*/ 0 h 101"/>
                <a:gd name="T6" fmla="*/ 37 w 38"/>
                <a:gd name="T7" fmla="*/ 100 h 101"/>
                <a:gd name="T8" fmla="*/ 0 w 38"/>
                <a:gd name="T9" fmla="*/ 10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"/>
                <a:gd name="T16" fmla="*/ 0 h 101"/>
                <a:gd name="T17" fmla="*/ 38 w 38"/>
                <a:gd name="T18" fmla="*/ 101 h 1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" h="101">
                  <a:moveTo>
                    <a:pt x="0" y="100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100"/>
                  </a:lnTo>
                  <a:lnTo>
                    <a:pt x="0" y="10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51" name="Freeform 71"/>
            <p:cNvSpPr>
              <a:spLocks/>
            </p:cNvSpPr>
            <p:nvPr/>
          </p:nvSpPr>
          <p:spPr bwMode="auto">
            <a:xfrm>
              <a:off x="3803" y="870"/>
              <a:ext cx="38" cy="101"/>
            </a:xfrm>
            <a:custGeom>
              <a:avLst/>
              <a:gdLst>
                <a:gd name="T0" fmla="*/ 0 w 38"/>
                <a:gd name="T1" fmla="*/ 100 h 101"/>
                <a:gd name="T2" fmla="*/ 0 w 38"/>
                <a:gd name="T3" fmla="*/ 0 h 101"/>
                <a:gd name="T4" fmla="*/ 37 w 38"/>
                <a:gd name="T5" fmla="*/ 0 h 101"/>
                <a:gd name="T6" fmla="*/ 37 w 38"/>
                <a:gd name="T7" fmla="*/ 100 h 101"/>
                <a:gd name="T8" fmla="*/ 0 w 38"/>
                <a:gd name="T9" fmla="*/ 10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"/>
                <a:gd name="T16" fmla="*/ 0 h 101"/>
                <a:gd name="T17" fmla="*/ 38 w 38"/>
                <a:gd name="T18" fmla="*/ 101 h 1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" h="101">
                  <a:moveTo>
                    <a:pt x="0" y="100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100"/>
                  </a:lnTo>
                  <a:lnTo>
                    <a:pt x="0" y="100"/>
                  </a:lnTo>
                </a:path>
              </a:pathLst>
            </a:custGeom>
            <a:solidFill>
              <a:srgbClr val="B2B2B2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Cambria" panose="02040503050406030204" pitchFamily="18" charset="0"/>
              </a:endParaRPr>
            </a:p>
          </p:txBody>
        </p:sp>
      </p:grpSp>
      <p:sp>
        <p:nvSpPr>
          <p:cNvPr id="152" name="Arc 72"/>
          <p:cNvSpPr>
            <a:spLocks/>
          </p:cNvSpPr>
          <p:nvPr/>
        </p:nvSpPr>
        <p:spPr bwMode="auto">
          <a:xfrm rot="-7920000">
            <a:off x="4883512" y="2247815"/>
            <a:ext cx="458788" cy="762000"/>
          </a:xfrm>
          <a:custGeom>
            <a:avLst/>
            <a:gdLst>
              <a:gd name="T0" fmla="*/ 0 w 21675"/>
              <a:gd name="T1" fmla="*/ 0 h 21600"/>
              <a:gd name="T2" fmla="*/ 2147483647 w 21675"/>
              <a:gd name="T3" fmla="*/ 2147483647 h 21600"/>
              <a:gd name="T4" fmla="*/ 2147483647 w 21675"/>
              <a:gd name="T5" fmla="*/ 2147483647 h 21600"/>
              <a:gd name="T6" fmla="*/ 0 60000 65536"/>
              <a:gd name="T7" fmla="*/ 0 60000 65536"/>
              <a:gd name="T8" fmla="*/ 0 60000 65536"/>
              <a:gd name="T9" fmla="*/ 0 w 21675"/>
              <a:gd name="T10" fmla="*/ 0 h 21600"/>
              <a:gd name="T11" fmla="*/ 21675 w 2167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75" h="21600" fill="none" extrusionOk="0">
                <a:moveTo>
                  <a:pt x="0" y="0"/>
                </a:moveTo>
                <a:cubicBezTo>
                  <a:pt x="25" y="0"/>
                  <a:pt x="50" y="-1"/>
                  <a:pt x="75" y="0"/>
                </a:cubicBezTo>
                <a:cubicBezTo>
                  <a:pt x="12004" y="0"/>
                  <a:pt x="21675" y="9670"/>
                  <a:pt x="21675" y="21600"/>
                </a:cubicBezTo>
              </a:path>
              <a:path w="21675" h="21600" stroke="0" extrusionOk="0">
                <a:moveTo>
                  <a:pt x="0" y="0"/>
                </a:moveTo>
                <a:cubicBezTo>
                  <a:pt x="25" y="0"/>
                  <a:pt x="50" y="-1"/>
                  <a:pt x="75" y="0"/>
                </a:cubicBezTo>
                <a:cubicBezTo>
                  <a:pt x="12004" y="0"/>
                  <a:pt x="21675" y="9670"/>
                  <a:pt x="21675" y="21600"/>
                </a:cubicBezTo>
                <a:lnTo>
                  <a:pt x="75" y="21600"/>
                </a:ln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53" name="Line 73"/>
          <p:cNvSpPr>
            <a:spLocks noChangeShapeType="1"/>
          </p:cNvSpPr>
          <p:nvPr/>
        </p:nvSpPr>
        <p:spPr bwMode="auto">
          <a:xfrm>
            <a:off x="6297181" y="4437771"/>
            <a:ext cx="2057400" cy="838200"/>
          </a:xfrm>
          <a:prstGeom prst="line">
            <a:avLst/>
          </a:prstGeom>
          <a:noFill/>
          <a:ln w="76200">
            <a:solidFill>
              <a:srgbClr val="F9240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54" name="Line 74"/>
          <p:cNvSpPr>
            <a:spLocks noChangeShapeType="1"/>
          </p:cNvSpPr>
          <p:nvPr/>
        </p:nvSpPr>
        <p:spPr bwMode="auto">
          <a:xfrm flipH="1">
            <a:off x="1267981" y="4361571"/>
            <a:ext cx="2895600" cy="838200"/>
          </a:xfrm>
          <a:prstGeom prst="line">
            <a:avLst/>
          </a:prstGeom>
          <a:noFill/>
          <a:ln w="76200">
            <a:solidFill>
              <a:srgbClr val="F9240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55" name="Rectangle 75"/>
          <p:cNvSpPr>
            <a:spLocks noChangeArrowheads="1"/>
          </p:cNvSpPr>
          <p:nvPr/>
        </p:nvSpPr>
        <p:spPr bwMode="auto">
          <a:xfrm>
            <a:off x="344056" y="561096"/>
            <a:ext cx="8382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 sz="4800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57" name="AutoShape 77"/>
          <p:cNvSpPr>
            <a:spLocks noChangeArrowheads="1"/>
          </p:cNvSpPr>
          <p:nvPr/>
        </p:nvSpPr>
        <p:spPr bwMode="auto">
          <a:xfrm>
            <a:off x="3468256" y="5818896"/>
            <a:ext cx="152400" cy="609600"/>
          </a:xfrm>
          <a:prstGeom prst="up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sz="1800" baseline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58" name="Text Box 78"/>
          <p:cNvSpPr txBox="1">
            <a:spLocks noChangeArrowheads="1"/>
          </p:cNvSpPr>
          <p:nvPr/>
        </p:nvSpPr>
        <p:spPr bwMode="auto">
          <a:xfrm>
            <a:off x="1148919" y="6396230"/>
            <a:ext cx="8178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b="1" baseline="0" dirty="0">
                <a:solidFill>
                  <a:srgbClr val="000000"/>
                </a:solidFill>
                <a:latin typeface="Cambria" panose="02040503050406030204" pitchFamily="18" charset="0"/>
              </a:rPr>
              <a:t>C = </a:t>
            </a:r>
            <a:r>
              <a:rPr lang="el-GR" altLang="en-US" sz="1800" b="1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λ</a:t>
            </a:r>
            <a:r>
              <a:rPr lang="en-US" altLang="en-US" sz="1800" b="1" baseline="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·</a:t>
            </a:r>
            <a:r>
              <a:rPr lang="en-US" altLang="en-US" sz="1800" b="1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</a:t>
            </a:r>
            <a:endParaRPr lang="en-US" altLang="en-US" sz="1800" b="1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59" name="Text Box 76"/>
          <p:cNvSpPr txBox="1">
            <a:spLocks noChangeArrowheads="1"/>
          </p:cNvSpPr>
          <p:nvPr/>
        </p:nvSpPr>
        <p:spPr bwMode="auto">
          <a:xfrm>
            <a:off x="3087256" y="6469526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Near </a:t>
            </a:r>
            <a:r>
              <a:rPr lang="en-US" altLang="en-US" sz="1800" baseline="0" dirty="0" err="1">
                <a:solidFill>
                  <a:srgbClr val="000000"/>
                </a:solidFill>
                <a:latin typeface="Cambria" panose="02040503050406030204" pitchFamily="18" charset="0"/>
              </a:rPr>
              <a:t>IR</a:t>
            </a:r>
            <a:endParaRPr lang="en-US" altLang="en-US" sz="1800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5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</a:t>
            </a:r>
            <a:r>
              <a:rPr lang="en-US" dirty="0" smtClean="0"/>
              <a:t>Radiation (</a:t>
            </a:r>
            <a:r>
              <a:rPr lang="en-US" dirty="0" err="1" smtClean="0"/>
              <a:t>IR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5179291" cy="4602018"/>
          </a:xfrm>
        </p:spPr>
        <p:txBody>
          <a:bodyPr/>
          <a:lstStyle/>
          <a:p>
            <a:r>
              <a:rPr lang="en-US" sz="2400" dirty="0" smtClean="0"/>
              <a:t>All </a:t>
            </a:r>
            <a:r>
              <a:rPr lang="en-US" sz="2400" dirty="0"/>
              <a:t>objects above absolute </a:t>
            </a:r>
            <a:r>
              <a:rPr lang="en-US" sz="2400" dirty="0" smtClean="0"/>
              <a:t>zero emit energy or radiation. </a:t>
            </a:r>
            <a:endParaRPr lang="en-US" sz="2400" dirty="0"/>
          </a:p>
          <a:p>
            <a:pPr lvl="1"/>
            <a:r>
              <a:rPr lang="en-US" sz="2000" b="1" dirty="0" err="1" smtClean="0"/>
              <a:t>IR</a:t>
            </a:r>
            <a:r>
              <a:rPr lang="en-US" sz="2000" b="1" dirty="0" smtClean="0"/>
              <a:t> is one form of this emitted energy</a:t>
            </a:r>
          </a:p>
          <a:p>
            <a:pPr lvl="1"/>
            <a:r>
              <a:rPr lang="en-US" sz="2000" dirty="0" err="1" smtClean="0"/>
              <a:t>IR</a:t>
            </a:r>
            <a:r>
              <a:rPr lang="en-US" sz="2000" dirty="0" smtClean="0"/>
              <a:t> has the shortest wavelength. </a:t>
            </a:r>
          </a:p>
          <a:p>
            <a:r>
              <a:rPr lang="en-US" sz="2000" dirty="0" err="1" smtClean="0"/>
              <a:t>IR</a:t>
            </a:r>
            <a:r>
              <a:rPr lang="en-US" sz="2000" dirty="0" smtClean="0"/>
              <a:t> </a:t>
            </a:r>
            <a:r>
              <a:rPr lang="en-US" sz="2000" dirty="0"/>
              <a:t>radiation increases with </a:t>
            </a:r>
            <a:r>
              <a:rPr lang="en-US" sz="2000" dirty="0" smtClean="0"/>
              <a:t>temperature. </a:t>
            </a:r>
            <a:r>
              <a:rPr lang="en-US" sz="2000" dirty="0" err="1" smtClean="0"/>
              <a:t>IR</a:t>
            </a:r>
            <a:r>
              <a:rPr lang="en-US" sz="2000" dirty="0" smtClean="0"/>
              <a:t> </a:t>
            </a:r>
            <a:r>
              <a:rPr lang="en-US" sz="2000" dirty="0"/>
              <a:t>radiation is minimal at Low temperatures</a:t>
            </a:r>
          </a:p>
          <a:p>
            <a:r>
              <a:rPr lang="en-US" sz="2000" dirty="0" err="1"/>
              <a:t>IR</a:t>
            </a:r>
            <a:r>
              <a:rPr lang="en-US" sz="2000" dirty="0"/>
              <a:t> is generated by the vibration of electrically charged particles</a:t>
            </a:r>
          </a:p>
          <a:p>
            <a:r>
              <a:rPr lang="en-US" sz="2000" dirty="0" err="1"/>
              <a:t>IR</a:t>
            </a:r>
            <a:r>
              <a:rPr lang="en-US" sz="2000" dirty="0"/>
              <a:t> travels through space at the speed of light</a:t>
            </a:r>
          </a:p>
          <a:p>
            <a:r>
              <a:rPr lang="en-US" sz="2000" dirty="0"/>
              <a:t>The difference between light and </a:t>
            </a:r>
            <a:r>
              <a:rPr lang="en-US" sz="2000" dirty="0" err="1"/>
              <a:t>IR</a:t>
            </a:r>
            <a:r>
              <a:rPr lang="en-US" sz="2000" dirty="0"/>
              <a:t> is wavelength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310622" y="2068924"/>
            <a:ext cx="2012950" cy="642938"/>
            <a:chOff x="4301" y="960"/>
            <a:chExt cx="1268" cy="40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1" y="1261"/>
              <a:ext cx="436" cy="104"/>
            </a:xfrm>
            <a:custGeom>
              <a:avLst/>
              <a:gdLst>
                <a:gd name="T0" fmla="*/ 435 w 436"/>
                <a:gd name="T1" fmla="*/ 68 h 104"/>
                <a:gd name="T2" fmla="*/ 396 w 436"/>
                <a:gd name="T3" fmla="*/ 68 h 104"/>
                <a:gd name="T4" fmla="*/ 358 w 436"/>
                <a:gd name="T5" fmla="*/ 68 h 104"/>
                <a:gd name="T6" fmla="*/ 319 w 436"/>
                <a:gd name="T7" fmla="*/ 57 h 104"/>
                <a:gd name="T8" fmla="*/ 281 w 436"/>
                <a:gd name="T9" fmla="*/ 68 h 104"/>
                <a:gd name="T10" fmla="*/ 255 w 436"/>
                <a:gd name="T11" fmla="*/ 103 h 104"/>
                <a:gd name="T12" fmla="*/ 217 w 436"/>
                <a:gd name="T13" fmla="*/ 103 h 104"/>
                <a:gd name="T14" fmla="*/ 191 w 436"/>
                <a:gd name="T15" fmla="*/ 68 h 104"/>
                <a:gd name="T16" fmla="*/ 153 w 436"/>
                <a:gd name="T17" fmla="*/ 45 h 104"/>
                <a:gd name="T18" fmla="*/ 115 w 436"/>
                <a:gd name="T19" fmla="*/ 34 h 104"/>
                <a:gd name="T20" fmla="*/ 76 w 436"/>
                <a:gd name="T21" fmla="*/ 34 h 104"/>
                <a:gd name="T22" fmla="*/ 38 w 436"/>
                <a:gd name="T23" fmla="*/ 34 h 104"/>
                <a:gd name="T24" fmla="*/ 38 w 436"/>
                <a:gd name="T25" fmla="*/ 0 h 104"/>
                <a:gd name="T26" fmla="*/ 0 w 436"/>
                <a:gd name="T27" fmla="*/ 0 h 1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36"/>
                <a:gd name="T43" fmla="*/ 0 h 104"/>
                <a:gd name="T44" fmla="*/ 436 w 436"/>
                <a:gd name="T45" fmla="*/ 104 h 10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36" h="104">
                  <a:moveTo>
                    <a:pt x="435" y="68"/>
                  </a:moveTo>
                  <a:lnTo>
                    <a:pt x="396" y="68"/>
                  </a:lnTo>
                  <a:lnTo>
                    <a:pt x="358" y="68"/>
                  </a:lnTo>
                  <a:lnTo>
                    <a:pt x="319" y="57"/>
                  </a:lnTo>
                  <a:lnTo>
                    <a:pt x="281" y="68"/>
                  </a:lnTo>
                  <a:lnTo>
                    <a:pt x="255" y="103"/>
                  </a:lnTo>
                  <a:lnTo>
                    <a:pt x="217" y="103"/>
                  </a:lnTo>
                  <a:lnTo>
                    <a:pt x="191" y="68"/>
                  </a:lnTo>
                  <a:lnTo>
                    <a:pt x="153" y="45"/>
                  </a:lnTo>
                  <a:lnTo>
                    <a:pt x="115" y="34"/>
                  </a:lnTo>
                  <a:lnTo>
                    <a:pt x="76" y="34"/>
                  </a:lnTo>
                  <a:lnTo>
                    <a:pt x="38" y="34"/>
                  </a:lnTo>
                  <a:lnTo>
                    <a:pt x="38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672" y="960"/>
              <a:ext cx="167" cy="290"/>
            </a:xfrm>
            <a:custGeom>
              <a:avLst/>
              <a:gdLst>
                <a:gd name="T0" fmla="*/ 166 w 167"/>
                <a:gd name="T1" fmla="*/ 277 h 290"/>
                <a:gd name="T2" fmla="*/ 127 w 167"/>
                <a:gd name="T3" fmla="*/ 289 h 290"/>
                <a:gd name="T4" fmla="*/ 89 w 167"/>
                <a:gd name="T5" fmla="*/ 277 h 290"/>
                <a:gd name="T6" fmla="*/ 89 w 167"/>
                <a:gd name="T7" fmla="*/ 242 h 290"/>
                <a:gd name="T8" fmla="*/ 89 w 167"/>
                <a:gd name="T9" fmla="*/ 208 h 290"/>
                <a:gd name="T10" fmla="*/ 89 w 167"/>
                <a:gd name="T11" fmla="*/ 173 h 290"/>
                <a:gd name="T12" fmla="*/ 51 w 167"/>
                <a:gd name="T13" fmla="*/ 150 h 290"/>
                <a:gd name="T14" fmla="*/ 38 w 167"/>
                <a:gd name="T15" fmla="*/ 115 h 290"/>
                <a:gd name="T16" fmla="*/ 38 w 167"/>
                <a:gd name="T17" fmla="*/ 80 h 290"/>
                <a:gd name="T18" fmla="*/ 38 w 167"/>
                <a:gd name="T19" fmla="*/ 46 h 290"/>
                <a:gd name="T20" fmla="*/ 38 w 167"/>
                <a:gd name="T21" fmla="*/ 11 h 290"/>
                <a:gd name="T22" fmla="*/ 0 w 167"/>
                <a:gd name="T23" fmla="*/ 0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7"/>
                <a:gd name="T37" fmla="*/ 0 h 290"/>
                <a:gd name="T38" fmla="*/ 167 w 167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7" h="290">
                  <a:moveTo>
                    <a:pt x="166" y="277"/>
                  </a:moveTo>
                  <a:lnTo>
                    <a:pt x="127" y="289"/>
                  </a:lnTo>
                  <a:lnTo>
                    <a:pt x="89" y="277"/>
                  </a:lnTo>
                  <a:lnTo>
                    <a:pt x="89" y="242"/>
                  </a:lnTo>
                  <a:lnTo>
                    <a:pt x="89" y="208"/>
                  </a:lnTo>
                  <a:lnTo>
                    <a:pt x="89" y="173"/>
                  </a:lnTo>
                  <a:lnTo>
                    <a:pt x="51" y="150"/>
                  </a:lnTo>
                  <a:lnTo>
                    <a:pt x="38" y="115"/>
                  </a:lnTo>
                  <a:lnTo>
                    <a:pt x="38" y="80"/>
                  </a:lnTo>
                  <a:lnTo>
                    <a:pt x="38" y="46"/>
                  </a:lnTo>
                  <a:lnTo>
                    <a:pt x="38" y="1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941" y="960"/>
              <a:ext cx="65" cy="278"/>
            </a:xfrm>
            <a:custGeom>
              <a:avLst/>
              <a:gdLst>
                <a:gd name="T0" fmla="*/ 0 w 65"/>
                <a:gd name="T1" fmla="*/ 277 h 278"/>
                <a:gd name="T2" fmla="*/ 38 w 65"/>
                <a:gd name="T3" fmla="*/ 277 h 278"/>
                <a:gd name="T4" fmla="*/ 38 w 65"/>
                <a:gd name="T5" fmla="*/ 242 h 278"/>
                <a:gd name="T6" fmla="*/ 38 w 65"/>
                <a:gd name="T7" fmla="*/ 207 h 278"/>
                <a:gd name="T8" fmla="*/ 0 w 65"/>
                <a:gd name="T9" fmla="*/ 196 h 278"/>
                <a:gd name="T10" fmla="*/ 0 w 65"/>
                <a:gd name="T11" fmla="*/ 161 h 278"/>
                <a:gd name="T12" fmla="*/ 38 w 65"/>
                <a:gd name="T13" fmla="*/ 138 h 278"/>
                <a:gd name="T14" fmla="*/ 64 w 65"/>
                <a:gd name="T15" fmla="*/ 103 h 278"/>
                <a:gd name="T16" fmla="*/ 64 w 65"/>
                <a:gd name="T17" fmla="*/ 69 h 278"/>
                <a:gd name="T18" fmla="*/ 38 w 65"/>
                <a:gd name="T19" fmla="*/ 34 h 278"/>
                <a:gd name="T20" fmla="*/ 25 w 65"/>
                <a:gd name="T21" fmla="*/ 0 h 2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5"/>
                <a:gd name="T34" fmla="*/ 0 h 278"/>
                <a:gd name="T35" fmla="*/ 65 w 65"/>
                <a:gd name="T36" fmla="*/ 278 h 27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5" h="278">
                  <a:moveTo>
                    <a:pt x="0" y="277"/>
                  </a:moveTo>
                  <a:lnTo>
                    <a:pt x="38" y="277"/>
                  </a:lnTo>
                  <a:lnTo>
                    <a:pt x="38" y="242"/>
                  </a:lnTo>
                  <a:lnTo>
                    <a:pt x="38" y="207"/>
                  </a:lnTo>
                  <a:lnTo>
                    <a:pt x="0" y="196"/>
                  </a:lnTo>
                  <a:lnTo>
                    <a:pt x="0" y="161"/>
                  </a:lnTo>
                  <a:lnTo>
                    <a:pt x="38" y="138"/>
                  </a:lnTo>
                  <a:lnTo>
                    <a:pt x="64" y="103"/>
                  </a:lnTo>
                  <a:lnTo>
                    <a:pt x="64" y="69"/>
                  </a:lnTo>
                  <a:lnTo>
                    <a:pt x="38" y="34"/>
                  </a:lnTo>
                  <a:lnTo>
                    <a:pt x="25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146" y="982"/>
              <a:ext cx="167" cy="256"/>
            </a:xfrm>
            <a:custGeom>
              <a:avLst/>
              <a:gdLst>
                <a:gd name="T0" fmla="*/ 0 w 167"/>
                <a:gd name="T1" fmla="*/ 255 h 256"/>
                <a:gd name="T2" fmla="*/ 38 w 167"/>
                <a:gd name="T3" fmla="*/ 255 h 256"/>
                <a:gd name="T4" fmla="*/ 63 w 167"/>
                <a:gd name="T5" fmla="*/ 220 h 256"/>
                <a:gd name="T6" fmla="*/ 51 w 167"/>
                <a:gd name="T7" fmla="*/ 185 h 256"/>
                <a:gd name="T8" fmla="*/ 63 w 167"/>
                <a:gd name="T9" fmla="*/ 150 h 256"/>
                <a:gd name="T10" fmla="*/ 102 w 167"/>
                <a:gd name="T11" fmla="*/ 150 h 256"/>
                <a:gd name="T12" fmla="*/ 127 w 167"/>
                <a:gd name="T13" fmla="*/ 115 h 256"/>
                <a:gd name="T14" fmla="*/ 127 w 167"/>
                <a:gd name="T15" fmla="*/ 81 h 256"/>
                <a:gd name="T16" fmla="*/ 127 w 167"/>
                <a:gd name="T17" fmla="*/ 46 h 256"/>
                <a:gd name="T18" fmla="*/ 127 w 167"/>
                <a:gd name="T19" fmla="*/ 11 h 256"/>
                <a:gd name="T20" fmla="*/ 166 w 167"/>
                <a:gd name="T21" fmla="*/ 0 h 2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7"/>
                <a:gd name="T34" fmla="*/ 0 h 256"/>
                <a:gd name="T35" fmla="*/ 167 w 167"/>
                <a:gd name="T36" fmla="*/ 256 h 25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7" h="256">
                  <a:moveTo>
                    <a:pt x="0" y="255"/>
                  </a:moveTo>
                  <a:lnTo>
                    <a:pt x="38" y="255"/>
                  </a:lnTo>
                  <a:lnTo>
                    <a:pt x="63" y="220"/>
                  </a:lnTo>
                  <a:lnTo>
                    <a:pt x="51" y="185"/>
                  </a:lnTo>
                  <a:lnTo>
                    <a:pt x="63" y="150"/>
                  </a:lnTo>
                  <a:lnTo>
                    <a:pt x="102" y="150"/>
                  </a:lnTo>
                  <a:lnTo>
                    <a:pt x="127" y="115"/>
                  </a:lnTo>
                  <a:lnTo>
                    <a:pt x="127" y="81"/>
                  </a:lnTo>
                  <a:lnTo>
                    <a:pt x="127" y="46"/>
                  </a:lnTo>
                  <a:lnTo>
                    <a:pt x="127" y="11"/>
                  </a:lnTo>
                  <a:lnTo>
                    <a:pt x="166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248" y="1237"/>
              <a:ext cx="321" cy="116"/>
            </a:xfrm>
            <a:custGeom>
              <a:avLst/>
              <a:gdLst>
                <a:gd name="T0" fmla="*/ 0 w 321"/>
                <a:gd name="T1" fmla="*/ 92 h 116"/>
                <a:gd name="T2" fmla="*/ 38 w 321"/>
                <a:gd name="T3" fmla="*/ 115 h 116"/>
                <a:gd name="T4" fmla="*/ 76 w 321"/>
                <a:gd name="T5" fmla="*/ 103 h 116"/>
                <a:gd name="T6" fmla="*/ 89 w 321"/>
                <a:gd name="T7" fmla="*/ 69 h 116"/>
                <a:gd name="T8" fmla="*/ 128 w 321"/>
                <a:gd name="T9" fmla="*/ 69 h 116"/>
                <a:gd name="T10" fmla="*/ 140 w 321"/>
                <a:gd name="T11" fmla="*/ 103 h 116"/>
                <a:gd name="T12" fmla="*/ 179 w 321"/>
                <a:gd name="T13" fmla="*/ 115 h 116"/>
                <a:gd name="T14" fmla="*/ 217 w 321"/>
                <a:gd name="T15" fmla="*/ 115 h 116"/>
                <a:gd name="T16" fmla="*/ 230 w 321"/>
                <a:gd name="T17" fmla="*/ 80 h 116"/>
                <a:gd name="T18" fmla="*/ 243 w 321"/>
                <a:gd name="T19" fmla="*/ 46 h 116"/>
                <a:gd name="T20" fmla="*/ 281 w 321"/>
                <a:gd name="T21" fmla="*/ 23 h 116"/>
                <a:gd name="T22" fmla="*/ 320 w 321"/>
                <a:gd name="T23" fmla="*/ 0 h 1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1"/>
                <a:gd name="T37" fmla="*/ 0 h 116"/>
                <a:gd name="T38" fmla="*/ 321 w 321"/>
                <a:gd name="T39" fmla="*/ 116 h 1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1" h="116">
                  <a:moveTo>
                    <a:pt x="0" y="92"/>
                  </a:moveTo>
                  <a:lnTo>
                    <a:pt x="38" y="115"/>
                  </a:lnTo>
                  <a:lnTo>
                    <a:pt x="76" y="103"/>
                  </a:lnTo>
                  <a:lnTo>
                    <a:pt x="89" y="69"/>
                  </a:lnTo>
                  <a:lnTo>
                    <a:pt x="128" y="69"/>
                  </a:lnTo>
                  <a:lnTo>
                    <a:pt x="140" y="103"/>
                  </a:lnTo>
                  <a:lnTo>
                    <a:pt x="179" y="115"/>
                  </a:lnTo>
                  <a:lnTo>
                    <a:pt x="217" y="115"/>
                  </a:lnTo>
                  <a:lnTo>
                    <a:pt x="230" y="80"/>
                  </a:lnTo>
                  <a:lnTo>
                    <a:pt x="243" y="46"/>
                  </a:lnTo>
                  <a:lnTo>
                    <a:pt x="281" y="23"/>
                  </a:lnTo>
                  <a:lnTo>
                    <a:pt x="320" y="0"/>
                  </a:lnTo>
                </a:path>
              </a:pathLst>
            </a:custGeom>
            <a:noFill/>
            <a:ln w="12700" cap="rnd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0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0" t="19530" r="39209" b="21759"/>
          <a:stretch>
            <a:fillRect/>
          </a:stretch>
        </p:blipFill>
        <p:spPr bwMode="auto">
          <a:xfrm>
            <a:off x="6945622" y="2716624"/>
            <a:ext cx="873125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6340784" y="4702587"/>
            <a:ext cx="2012950" cy="1576387"/>
            <a:chOff x="4320" y="2619"/>
            <a:chExt cx="1268" cy="993"/>
          </a:xfrm>
        </p:grpSpPr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4320" y="2619"/>
              <a:ext cx="1268" cy="405"/>
              <a:chOff x="4320" y="2619"/>
              <a:chExt cx="1268" cy="405"/>
            </a:xfrm>
          </p:grpSpPr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4320" y="2919"/>
                <a:ext cx="436" cy="105"/>
              </a:xfrm>
              <a:custGeom>
                <a:avLst/>
                <a:gdLst>
                  <a:gd name="T0" fmla="*/ 435 w 436"/>
                  <a:gd name="T1" fmla="*/ 69 h 105"/>
                  <a:gd name="T2" fmla="*/ 396 w 436"/>
                  <a:gd name="T3" fmla="*/ 69 h 105"/>
                  <a:gd name="T4" fmla="*/ 358 w 436"/>
                  <a:gd name="T5" fmla="*/ 69 h 105"/>
                  <a:gd name="T6" fmla="*/ 319 w 436"/>
                  <a:gd name="T7" fmla="*/ 57 h 105"/>
                  <a:gd name="T8" fmla="*/ 281 w 436"/>
                  <a:gd name="T9" fmla="*/ 69 h 105"/>
                  <a:gd name="T10" fmla="*/ 255 w 436"/>
                  <a:gd name="T11" fmla="*/ 104 h 105"/>
                  <a:gd name="T12" fmla="*/ 217 w 436"/>
                  <a:gd name="T13" fmla="*/ 104 h 105"/>
                  <a:gd name="T14" fmla="*/ 191 w 436"/>
                  <a:gd name="T15" fmla="*/ 69 h 105"/>
                  <a:gd name="T16" fmla="*/ 153 w 436"/>
                  <a:gd name="T17" fmla="*/ 46 h 105"/>
                  <a:gd name="T18" fmla="*/ 115 w 436"/>
                  <a:gd name="T19" fmla="*/ 34 h 105"/>
                  <a:gd name="T20" fmla="*/ 76 w 436"/>
                  <a:gd name="T21" fmla="*/ 34 h 105"/>
                  <a:gd name="T22" fmla="*/ 38 w 436"/>
                  <a:gd name="T23" fmla="*/ 34 h 105"/>
                  <a:gd name="T24" fmla="*/ 38 w 436"/>
                  <a:gd name="T25" fmla="*/ 0 h 105"/>
                  <a:gd name="T26" fmla="*/ 0 w 436"/>
                  <a:gd name="T27" fmla="*/ 0 h 10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36"/>
                  <a:gd name="T43" fmla="*/ 0 h 105"/>
                  <a:gd name="T44" fmla="*/ 436 w 436"/>
                  <a:gd name="T45" fmla="*/ 105 h 10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36" h="105">
                    <a:moveTo>
                      <a:pt x="435" y="69"/>
                    </a:moveTo>
                    <a:lnTo>
                      <a:pt x="396" y="69"/>
                    </a:lnTo>
                    <a:lnTo>
                      <a:pt x="358" y="69"/>
                    </a:lnTo>
                    <a:lnTo>
                      <a:pt x="319" y="57"/>
                    </a:lnTo>
                    <a:lnTo>
                      <a:pt x="281" y="69"/>
                    </a:lnTo>
                    <a:lnTo>
                      <a:pt x="255" y="104"/>
                    </a:lnTo>
                    <a:lnTo>
                      <a:pt x="217" y="104"/>
                    </a:lnTo>
                    <a:lnTo>
                      <a:pt x="191" y="69"/>
                    </a:lnTo>
                    <a:lnTo>
                      <a:pt x="153" y="46"/>
                    </a:lnTo>
                    <a:lnTo>
                      <a:pt x="115" y="34"/>
                    </a:lnTo>
                    <a:lnTo>
                      <a:pt x="76" y="34"/>
                    </a:lnTo>
                    <a:lnTo>
                      <a:pt x="38" y="34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4691" y="2619"/>
                <a:ext cx="168" cy="290"/>
              </a:xfrm>
              <a:custGeom>
                <a:avLst/>
                <a:gdLst>
                  <a:gd name="T0" fmla="*/ 167 w 168"/>
                  <a:gd name="T1" fmla="*/ 277 h 290"/>
                  <a:gd name="T2" fmla="*/ 128 w 168"/>
                  <a:gd name="T3" fmla="*/ 289 h 290"/>
                  <a:gd name="T4" fmla="*/ 89 w 168"/>
                  <a:gd name="T5" fmla="*/ 277 h 290"/>
                  <a:gd name="T6" fmla="*/ 89 w 168"/>
                  <a:gd name="T7" fmla="*/ 242 h 290"/>
                  <a:gd name="T8" fmla="*/ 89 w 168"/>
                  <a:gd name="T9" fmla="*/ 208 h 290"/>
                  <a:gd name="T10" fmla="*/ 89 w 168"/>
                  <a:gd name="T11" fmla="*/ 173 h 290"/>
                  <a:gd name="T12" fmla="*/ 51 w 168"/>
                  <a:gd name="T13" fmla="*/ 150 h 290"/>
                  <a:gd name="T14" fmla="*/ 38 w 168"/>
                  <a:gd name="T15" fmla="*/ 115 h 290"/>
                  <a:gd name="T16" fmla="*/ 38 w 168"/>
                  <a:gd name="T17" fmla="*/ 80 h 290"/>
                  <a:gd name="T18" fmla="*/ 38 w 168"/>
                  <a:gd name="T19" fmla="*/ 46 h 290"/>
                  <a:gd name="T20" fmla="*/ 38 w 168"/>
                  <a:gd name="T21" fmla="*/ 11 h 290"/>
                  <a:gd name="T22" fmla="*/ 0 w 168"/>
                  <a:gd name="T23" fmla="*/ 0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8"/>
                  <a:gd name="T37" fmla="*/ 0 h 290"/>
                  <a:gd name="T38" fmla="*/ 168 w 168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8" h="290">
                    <a:moveTo>
                      <a:pt x="167" y="277"/>
                    </a:moveTo>
                    <a:lnTo>
                      <a:pt x="128" y="289"/>
                    </a:lnTo>
                    <a:lnTo>
                      <a:pt x="89" y="277"/>
                    </a:lnTo>
                    <a:lnTo>
                      <a:pt x="89" y="242"/>
                    </a:lnTo>
                    <a:lnTo>
                      <a:pt x="89" y="208"/>
                    </a:lnTo>
                    <a:lnTo>
                      <a:pt x="89" y="173"/>
                    </a:lnTo>
                    <a:lnTo>
                      <a:pt x="51" y="150"/>
                    </a:lnTo>
                    <a:lnTo>
                      <a:pt x="38" y="115"/>
                    </a:lnTo>
                    <a:lnTo>
                      <a:pt x="38" y="80"/>
                    </a:lnTo>
                    <a:lnTo>
                      <a:pt x="38" y="46"/>
                    </a:lnTo>
                    <a:lnTo>
                      <a:pt x="38" y="1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4960" y="2619"/>
                <a:ext cx="65" cy="278"/>
              </a:xfrm>
              <a:custGeom>
                <a:avLst/>
                <a:gdLst>
                  <a:gd name="T0" fmla="*/ 0 w 65"/>
                  <a:gd name="T1" fmla="*/ 277 h 278"/>
                  <a:gd name="T2" fmla="*/ 38 w 65"/>
                  <a:gd name="T3" fmla="*/ 277 h 278"/>
                  <a:gd name="T4" fmla="*/ 38 w 65"/>
                  <a:gd name="T5" fmla="*/ 242 h 278"/>
                  <a:gd name="T6" fmla="*/ 38 w 65"/>
                  <a:gd name="T7" fmla="*/ 207 h 278"/>
                  <a:gd name="T8" fmla="*/ 0 w 65"/>
                  <a:gd name="T9" fmla="*/ 196 h 278"/>
                  <a:gd name="T10" fmla="*/ 0 w 65"/>
                  <a:gd name="T11" fmla="*/ 161 h 278"/>
                  <a:gd name="T12" fmla="*/ 38 w 65"/>
                  <a:gd name="T13" fmla="*/ 138 h 278"/>
                  <a:gd name="T14" fmla="*/ 64 w 65"/>
                  <a:gd name="T15" fmla="*/ 103 h 278"/>
                  <a:gd name="T16" fmla="*/ 64 w 65"/>
                  <a:gd name="T17" fmla="*/ 69 h 278"/>
                  <a:gd name="T18" fmla="*/ 38 w 65"/>
                  <a:gd name="T19" fmla="*/ 34 h 278"/>
                  <a:gd name="T20" fmla="*/ 25 w 65"/>
                  <a:gd name="T21" fmla="*/ 0 h 27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5"/>
                  <a:gd name="T34" fmla="*/ 0 h 278"/>
                  <a:gd name="T35" fmla="*/ 65 w 65"/>
                  <a:gd name="T36" fmla="*/ 278 h 27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5" h="278">
                    <a:moveTo>
                      <a:pt x="0" y="277"/>
                    </a:moveTo>
                    <a:lnTo>
                      <a:pt x="38" y="277"/>
                    </a:lnTo>
                    <a:lnTo>
                      <a:pt x="38" y="242"/>
                    </a:lnTo>
                    <a:lnTo>
                      <a:pt x="38" y="207"/>
                    </a:lnTo>
                    <a:lnTo>
                      <a:pt x="0" y="196"/>
                    </a:lnTo>
                    <a:lnTo>
                      <a:pt x="0" y="161"/>
                    </a:lnTo>
                    <a:lnTo>
                      <a:pt x="38" y="138"/>
                    </a:lnTo>
                    <a:lnTo>
                      <a:pt x="64" y="103"/>
                    </a:lnTo>
                    <a:lnTo>
                      <a:pt x="64" y="69"/>
                    </a:lnTo>
                    <a:lnTo>
                      <a:pt x="38" y="34"/>
                    </a:lnTo>
                    <a:lnTo>
                      <a:pt x="25" y="0"/>
                    </a:lnTo>
                  </a:path>
                </a:pathLst>
              </a:custGeom>
              <a:noFill/>
              <a:ln w="1270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6"/>
              <p:cNvSpPr>
                <a:spLocks/>
              </p:cNvSpPr>
              <p:nvPr/>
            </p:nvSpPr>
            <p:spPr bwMode="auto">
              <a:xfrm>
                <a:off x="5165" y="2642"/>
                <a:ext cx="167" cy="255"/>
              </a:xfrm>
              <a:custGeom>
                <a:avLst/>
                <a:gdLst>
                  <a:gd name="T0" fmla="*/ 0 w 167"/>
                  <a:gd name="T1" fmla="*/ 254 h 255"/>
                  <a:gd name="T2" fmla="*/ 38 w 167"/>
                  <a:gd name="T3" fmla="*/ 254 h 255"/>
                  <a:gd name="T4" fmla="*/ 63 w 167"/>
                  <a:gd name="T5" fmla="*/ 219 h 255"/>
                  <a:gd name="T6" fmla="*/ 51 w 167"/>
                  <a:gd name="T7" fmla="*/ 184 h 255"/>
                  <a:gd name="T8" fmla="*/ 63 w 167"/>
                  <a:gd name="T9" fmla="*/ 150 h 255"/>
                  <a:gd name="T10" fmla="*/ 102 w 167"/>
                  <a:gd name="T11" fmla="*/ 150 h 255"/>
                  <a:gd name="T12" fmla="*/ 127 w 167"/>
                  <a:gd name="T13" fmla="*/ 115 h 255"/>
                  <a:gd name="T14" fmla="*/ 127 w 167"/>
                  <a:gd name="T15" fmla="*/ 80 h 255"/>
                  <a:gd name="T16" fmla="*/ 127 w 167"/>
                  <a:gd name="T17" fmla="*/ 46 h 255"/>
                  <a:gd name="T18" fmla="*/ 127 w 167"/>
                  <a:gd name="T19" fmla="*/ 11 h 255"/>
                  <a:gd name="T20" fmla="*/ 166 w 167"/>
                  <a:gd name="T21" fmla="*/ 0 h 25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7"/>
                  <a:gd name="T34" fmla="*/ 0 h 255"/>
                  <a:gd name="T35" fmla="*/ 167 w 167"/>
                  <a:gd name="T36" fmla="*/ 255 h 25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7" h="255">
                    <a:moveTo>
                      <a:pt x="0" y="254"/>
                    </a:moveTo>
                    <a:lnTo>
                      <a:pt x="38" y="254"/>
                    </a:lnTo>
                    <a:lnTo>
                      <a:pt x="63" y="219"/>
                    </a:lnTo>
                    <a:lnTo>
                      <a:pt x="51" y="184"/>
                    </a:lnTo>
                    <a:lnTo>
                      <a:pt x="63" y="150"/>
                    </a:lnTo>
                    <a:lnTo>
                      <a:pt x="102" y="150"/>
                    </a:lnTo>
                    <a:lnTo>
                      <a:pt x="127" y="115"/>
                    </a:lnTo>
                    <a:lnTo>
                      <a:pt x="127" y="80"/>
                    </a:lnTo>
                    <a:lnTo>
                      <a:pt x="127" y="46"/>
                    </a:lnTo>
                    <a:lnTo>
                      <a:pt x="127" y="11"/>
                    </a:lnTo>
                    <a:lnTo>
                      <a:pt x="166" y="0"/>
                    </a:lnTo>
                  </a:path>
                </a:pathLst>
              </a:custGeom>
              <a:noFill/>
              <a:ln w="1270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5267" y="2896"/>
                <a:ext cx="321" cy="116"/>
              </a:xfrm>
              <a:custGeom>
                <a:avLst/>
                <a:gdLst>
                  <a:gd name="T0" fmla="*/ 0 w 321"/>
                  <a:gd name="T1" fmla="*/ 92 h 116"/>
                  <a:gd name="T2" fmla="*/ 38 w 321"/>
                  <a:gd name="T3" fmla="*/ 115 h 116"/>
                  <a:gd name="T4" fmla="*/ 76 w 321"/>
                  <a:gd name="T5" fmla="*/ 103 h 116"/>
                  <a:gd name="T6" fmla="*/ 89 w 321"/>
                  <a:gd name="T7" fmla="*/ 69 h 116"/>
                  <a:gd name="T8" fmla="*/ 128 w 321"/>
                  <a:gd name="T9" fmla="*/ 69 h 116"/>
                  <a:gd name="T10" fmla="*/ 140 w 321"/>
                  <a:gd name="T11" fmla="*/ 103 h 116"/>
                  <a:gd name="T12" fmla="*/ 179 w 321"/>
                  <a:gd name="T13" fmla="*/ 115 h 116"/>
                  <a:gd name="T14" fmla="*/ 217 w 321"/>
                  <a:gd name="T15" fmla="*/ 115 h 116"/>
                  <a:gd name="T16" fmla="*/ 230 w 321"/>
                  <a:gd name="T17" fmla="*/ 80 h 116"/>
                  <a:gd name="T18" fmla="*/ 243 w 321"/>
                  <a:gd name="T19" fmla="*/ 46 h 116"/>
                  <a:gd name="T20" fmla="*/ 281 w 321"/>
                  <a:gd name="T21" fmla="*/ 23 h 116"/>
                  <a:gd name="T22" fmla="*/ 320 w 321"/>
                  <a:gd name="T23" fmla="*/ 0 h 1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21"/>
                  <a:gd name="T37" fmla="*/ 0 h 116"/>
                  <a:gd name="T38" fmla="*/ 321 w 321"/>
                  <a:gd name="T39" fmla="*/ 116 h 1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21" h="116">
                    <a:moveTo>
                      <a:pt x="0" y="92"/>
                    </a:moveTo>
                    <a:lnTo>
                      <a:pt x="38" y="115"/>
                    </a:lnTo>
                    <a:lnTo>
                      <a:pt x="76" y="103"/>
                    </a:lnTo>
                    <a:lnTo>
                      <a:pt x="89" y="69"/>
                    </a:lnTo>
                    <a:lnTo>
                      <a:pt x="128" y="69"/>
                    </a:lnTo>
                    <a:lnTo>
                      <a:pt x="140" y="103"/>
                    </a:lnTo>
                    <a:lnTo>
                      <a:pt x="179" y="115"/>
                    </a:lnTo>
                    <a:lnTo>
                      <a:pt x="217" y="115"/>
                    </a:lnTo>
                    <a:lnTo>
                      <a:pt x="230" y="80"/>
                    </a:lnTo>
                    <a:lnTo>
                      <a:pt x="243" y="46"/>
                    </a:lnTo>
                    <a:lnTo>
                      <a:pt x="281" y="23"/>
                    </a:lnTo>
                    <a:lnTo>
                      <a:pt x="320" y="0"/>
                    </a:lnTo>
                  </a:path>
                </a:pathLst>
              </a:custGeom>
              <a:noFill/>
              <a:ln w="1270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8"/>
            <p:cNvGrpSpPr>
              <a:grpSpLocks/>
            </p:cNvGrpSpPr>
            <p:nvPr/>
          </p:nvGrpSpPr>
          <p:grpSpPr bwMode="auto">
            <a:xfrm>
              <a:off x="4820" y="3065"/>
              <a:ext cx="348" cy="547"/>
              <a:chOff x="4820" y="3065"/>
              <a:chExt cx="348" cy="547"/>
            </a:xfrm>
          </p:grpSpPr>
          <p:sp>
            <p:nvSpPr>
              <p:cNvPr id="15" name="Freeform 19"/>
              <p:cNvSpPr>
                <a:spLocks/>
              </p:cNvSpPr>
              <p:nvPr/>
            </p:nvSpPr>
            <p:spPr bwMode="auto">
              <a:xfrm>
                <a:off x="4820" y="3360"/>
                <a:ext cx="74" cy="252"/>
              </a:xfrm>
              <a:custGeom>
                <a:avLst/>
                <a:gdLst>
                  <a:gd name="T0" fmla="*/ 73 w 74"/>
                  <a:gd name="T1" fmla="*/ 122 h 252"/>
                  <a:gd name="T2" fmla="*/ 71 w 74"/>
                  <a:gd name="T3" fmla="*/ 83 h 252"/>
                  <a:gd name="T4" fmla="*/ 68 w 74"/>
                  <a:gd name="T5" fmla="*/ 60 h 252"/>
                  <a:gd name="T6" fmla="*/ 63 w 74"/>
                  <a:gd name="T7" fmla="*/ 47 h 252"/>
                  <a:gd name="T8" fmla="*/ 55 w 74"/>
                  <a:gd name="T9" fmla="*/ 38 h 252"/>
                  <a:gd name="T10" fmla="*/ 48 w 74"/>
                  <a:gd name="T11" fmla="*/ 36 h 252"/>
                  <a:gd name="T12" fmla="*/ 44 w 74"/>
                  <a:gd name="T13" fmla="*/ 30 h 252"/>
                  <a:gd name="T14" fmla="*/ 42 w 74"/>
                  <a:gd name="T15" fmla="*/ 15 h 252"/>
                  <a:gd name="T16" fmla="*/ 41 w 74"/>
                  <a:gd name="T17" fmla="*/ 6 h 252"/>
                  <a:gd name="T18" fmla="*/ 39 w 74"/>
                  <a:gd name="T19" fmla="*/ 27 h 252"/>
                  <a:gd name="T20" fmla="*/ 38 w 74"/>
                  <a:gd name="T21" fmla="*/ 40 h 252"/>
                  <a:gd name="T22" fmla="*/ 34 w 74"/>
                  <a:gd name="T23" fmla="*/ 36 h 252"/>
                  <a:gd name="T24" fmla="*/ 31 w 74"/>
                  <a:gd name="T25" fmla="*/ 21 h 252"/>
                  <a:gd name="T26" fmla="*/ 30 w 74"/>
                  <a:gd name="T27" fmla="*/ 8 h 252"/>
                  <a:gd name="T28" fmla="*/ 27 w 74"/>
                  <a:gd name="T29" fmla="*/ 27 h 252"/>
                  <a:gd name="T30" fmla="*/ 26 w 74"/>
                  <a:gd name="T31" fmla="*/ 53 h 252"/>
                  <a:gd name="T32" fmla="*/ 28 w 74"/>
                  <a:gd name="T33" fmla="*/ 72 h 252"/>
                  <a:gd name="T34" fmla="*/ 23 w 74"/>
                  <a:gd name="T35" fmla="*/ 62 h 252"/>
                  <a:gd name="T36" fmla="*/ 15 w 74"/>
                  <a:gd name="T37" fmla="*/ 64 h 252"/>
                  <a:gd name="T38" fmla="*/ 10 w 74"/>
                  <a:gd name="T39" fmla="*/ 72 h 252"/>
                  <a:gd name="T40" fmla="*/ 9 w 74"/>
                  <a:gd name="T41" fmla="*/ 85 h 252"/>
                  <a:gd name="T42" fmla="*/ 14 w 74"/>
                  <a:gd name="T43" fmla="*/ 85 h 252"/>
                  <a:gd name="T44" fmla="*/ 18 w 74"/>
                  <a:gd name="T45" fmla="*/ 102 h 252"/>
                  <a:gd name="T46" fmla="*/ 15 w 74"/>
                  <a:gd name="T47" fmla="*/ 122 h 252"/>
                  <a:gd name="T48" fmla="*/ 10 w 74"/>
                  <a:gd name="T49" fmla="*/ 137 h 252"/>
                  <a:gd name="T50" fmla="*/ 5 w 74"/>
                  <a:gd name="T51" fmla="*/ 137 h 252"/>
                  <a:gd name="T52" fmla="*/ 5 w 74"/>
                  <a:gd name="T53" fmla="*/ 126 h 252"/>
                  <a:gd name="T54" fmla="*/ 2 w 74"/>
                  <a:gd name="T55" fmla="*/ 130 h 252"/>
                  <a:gd name="T56" fmla="*/ 0 w 74"/>
                  <a:gd name="T57" fmla="*/ 145 h 252"/>
                  <a:gd name="T58" fmla="*/ 0 w 74"/>
                  <a:gd name="T59" fmla="*/ 169 h 252"/>
                  <a:gd name="T60" fmla="*/ 4 w 74"/>
                  <a:gd name="T61" fmla="*/ 193 h 252"/>
                  <a:gd name="T62" fmla="*/ 8 w 74"/>
                  <a:gd name="T63" fmla="*/ 195 h 252"/>
                  <a:gd name="T64" fmla="*/ 15 w 74"/>
                  <a:gd name="T65" fmla="*/ 199 h 252"/>
                  <a:gd name="T66" fmla="*/ 19 w 74"/>
                  <a:gd name="T67" fmla="*/ 210 h 252"/>
                  <a:gd name="T68" fmla="*/ 23 w 74"/>
                  <a:gd name="T69" fmla="*/ 227 h 252"/>
                  <a:gd name="T70" fmla="*/ 26 w 74"/>
                  <a:gd name="T71" fmla="*/ 246 h 252"/>
                  <a:gd name="T72" fmla="*/ 31 w 74"/>
                  <a:gd name="T73" fmla="*/ 251 h 252"/>
                  <a:gd name="T74" fmla="*/ 39 w 74"/>
                  <a:gd name="T75" fmla="*/ 248 h 252"/>
                  <a:gd name="T76" fmla="*/ 49 w 74"/>
                  <a:gd name="T77" fmla="*/ 240 h 252"/>
                  <a:gd name="T78" fmla="*/ 62 w 74"/>
                  <a:gd name="T79" fmla="*/ 220 h 252"/>
                  <a:gd name="T80" fmla="*/ 70 w 74"/>
                  <a:gd name="T81" fmla="*/ 199 h 252"/>
                  <a:gd name="T82" fmla="*/ 72 w 74"/>
                  <a:gd name="T83" fmla="*/ 175 h 25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74"/>
                  <a:gd name="T127" fmla="*/ 0 h 252"/>
                  <a:gd name="T128" fmla="*/ 74 w 74"/>
                  <a:gd name="T129" fmla="*/ 252 h 25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74" h="252">
                    <a:moveTo>
                      <a:pt x="73" y="154"/>
                    </a:moveTo>
                    <a:lnTo>
                      <a:pt x="73" y="137"/>
                    </a:lnTo>
                    <a:lnTo>
                      <a:pt x="73" y="122"/>
                    </a:lnTo>
                    <a:lnTo>
                      <a:pt x="72" y="107"/>
                    </a:lnTo>
                    <a:lnTo>
                      <a:pt x="72" y="94"/>
                    </a:lnTo>
                    <a:lnTo>
                      <a:pt x="71" y="83"/>
                    </a:lnTo>
                    <a:lnTo>
                      <a:pt x="70" y="75"/>
                    </a:lnTo>
                    <a:lnTo>
                      <a:pt x="69" y="66"/>
                    </a:lnTo>
                    <a:lnTo>
                      <a:pt x="68" y="60"/>
                    </a:lnTo>
                    <a:lnTo>
                      <a:pt x="67" y="55"/>
                    </a:lnTo>
                    <a:lnTo>
                      <a:pt x="65" y="51"/>
                    </a:lnTo>
                    <a:lnTo>
                      <a:pt x="63" y="47"/>
                    </a:lnTo>
                    <a:lnTo>
                      <a:pt x="60" y="42"/>
                    </a:lnTo>
                    <a:lnTo>
                      <a:pt x="57" y="40"/>
                    </a:lnTo>
                    <a:lnTo>
                      <a:pt x="55" y="38"/>
                    </a:lnTo>
                    <a:lnTo>
                      <a:pt x="52" y="38"/>
                    </a:lnTo>
                    <a:lnTo>
                      <a:pt x="50" y="38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5" y="32"/>
                    </a:lnTo>
                    <a:lnTo>
                      <a:pt x="44" y="30"/>
                    </a:lnTo>
                    <a:lnTo>
                      <a:pt x="43" y="25"/>
                    </a:lnTo>
                    <a:lnTo>
                      <a:pt x="42" y="19"/>
                    </a:lnTo>
                    <a:lnTo>
                      <a:pt x="42" y="15"/>
                    </a:lnTo>
                    <a:lnTo>
                      <a:pt x="42" y="6"/>
                    </a:lnTo>
                    <a:lnTo>
                      <a:pt x="42" y="0"/>
                    </a:lnTo>
                    <a:lnTo>
                      <a:pt x="41" y="6"/>
                    </a:lnTo>
                    <a:lnTo>
                      <a:pt x="39" y="12"/>
                    </a:lnTo>
                    <a:lnTo>
                      <a:pt x="38" y="21"/>
                    </a:lnTo>
                    <a:lnTo>
                      <a:pt x="39" y="27"/>
                    </a:lnTo>
                    <a:lnTo>
                      <a:pt x="39" y="32"/>
                    </a:lnTo>
                    <a:lnTo>
                      <a:pt x="40" y="38"/>
                    </a:lnTo>
                    <a:lnTo>
                      <a:pt x="38" y="40"/>
                    </a:lnTo>
                    <a:lnTo>
                      <a:pt x="36" y="40"/>
                    </a:lnTo>
                    <a:lnTo>
                      <a:pt x="35" y="38"/>
                    </a:lnTo>
                    <a:lnTo>
                      <a:pt x="34" y="36"/>
                    </a:lnTo>
                    <a:lnTo>
                      <a:pt x="32" y="34"/>
                    </a:lnTo>
                    <a:lnTo>
                      <a:pt x="31" y="27"/>
                    </a:lnTo>
                    <a:lnTo>
                      <a:pt x="31" y="21"/>
                    </a:lnTo>
                    <a:lnTo>
                      <a:pt x="31" y="12"/>
                    </a:lnTo>
                    <a:lnTo>
                      <a:pt x="31" y="6"/>
                    </a:lnTo>
                    <a:lnTo>
                      <a:pt x="30" y="8"/>
                    </a:lnTo>
                    <a:lnTo>
                      <a:pt x="28" y="12"/>
                    </a:lnTo>
                    <a:lnTo>
                      <a:pt x="27" y="21"/>
                    </a:lnTo>
                    <a:lnTo>
                      <a:pt x="27" y="27"/>
                    </a:lnTo>
                    <a:lnTo>
                      <a:pt x="26" y="34"/>
                    </a:lnTo>
                    <a:lnTo>
                      <a:pt x="26" y="45"/>
                    </a:lnTo>
                    <a:lnTo>
                      <a:pt x="26" y="53"/>
                    </a:lnTo>
                    <a:lnTo>
                      <a:pt x="27" y="62"/>
                    </a:lnTo>
                    <a:lnTo>
                      <a:pt x="27" y="68"/>
                    </a:lnTo>
                    <a:lnTo>
                      <a:pt x="28" y="72"/>
                    </a:lnTo>
                    <a:lnTo>
                      <a:pt x="26" y="68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0" y="62"/>
                    </a:lnTo>
                    <a:lnTo>
                      <a:pt x="18" y="62"/>
                    </a:lnTo>
                    <a:lnTo>
                      <a:pt x="15" y="64"/>
                    </a:lnTo>
                    <a:lnTo>
                      <a:pt x="13" y="66"/>
                    </a:lnTo>
                    <a:lnTo>
                      <a:pt x="11" y="68"/>
                    </a:lnTo>
                    <a:lnTo>
                      <a:pt x="10" y="72"/>
                    </a:lnTo>
                    <a:lnTo>
                      <a:pt x="8" y="79"/>
                    </a:lnTo>
                    <a:lnTo>
                      <a:pt x="6" y="90"/>
                    </a:lnTo>
                    <a:lnTo>
                      <a:pt x="9" y="85"/>
                    </a:lnTo>
                    <a:lnTo>
                      <a:pt x="10" y="85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90"/>
                    </a:lnTo>
                    <a:lnTo>
                      <a:pt x="17" y="94"/>
                    </a:lnTo>
                    <a:lnTo>
                      <a:pt x="18" y="102"/>
                    </a:lnTo>
                    <a:lnTo>
                      <a:pt x="18" y="109"/>
                    </a:lnTo>
                    <a:lnTo>
                      <a:pt x="17" y="113"/>
                    </a:lnTo>
                    <a:lnTo>
                      <a:pt x="15" y="122"/>
                    </a:lnTo>
                    <a:lnTo>
                      <a:pt x="13" y="128"/>
                    </a:lnTo>
                    <a:lnTo>
                      <a:pt x="11" y="133"/>
                    </a:lnTo>
                    <a:lnTo>
                      <a:pt x="10" y="137"/>
                    </a:lnTo>
                    <a:lnTo>
                      <a:pt x="9" y="139"/>
                    </a:lnTo>
                    <a:lnTo>
                      <a:pt x="6" y="139"/>
                    </a:lnTo>
                    <a:lnTo>
                      <a:pt x="5" y="137"/>
                    </a:lnTo>
                    <a:lnTo>
                      <a:pt x="5" y="133"/>
                    </a:lnTo>
                    <a:lnTo>
                      <a:pt x="5" y="128"/>
                    </a:lnTo>
                    <a:lnTo>
                      <a:pt x="5" y="126"/>
                    </a:lnTo>
                    <a:lnTo>
                      <a:pt x="4" y="122"/>
                    </a:lnTo>
                    <a:lnTo>
                      <a:pt x="3" y="126"/>
                    </a:lnTo>
                    <a:lnTo>
                      <a:pt x="2" y="130"/>
                    </a:lnTo>
                    <a:lnTo>
                      <a:pt x="1" y="135"/>
                    </a:lnTo>
                    <a:lnTo>
                      <a:pt x="0" y="139"/>
                    </a:lnTo>
                    <a:lnTo>
                      <a:pt x="0" y="145"/>
                    </a:lnTo>
                    <a:lnTo>
                      <a:pt x="0" y="152"/>
                    </a:lnTo>
                    <a:lnTo>
                      <a:pt x="0" y="160"/>
                    </a:lnTo>
                    <a:lnTo>
                      <a:pt x="0" y="169"/>
                    </a:lnTo>
                    <a:lnTo>
                      <a:pt x="1" y="178"/>
                    </a:lnTo>
                    <a:lnTo>
                      <a:pt x="2" y="188"/>
                    </a:lnTo>
                    <a:lnTo>
                      <a:pt x="4" y="193"/>
                    </a:lnTo>
                    <a:lnTo>
                      <a:pt x="5" y="195"/>
                    </a:lnTo>
                    <a:lnTo>
                      <a:pt x="6" y="195"/>
                    </a:lnTo>
                    <a:lnTo>
                      <a:pt x="8" y="195"/>
                    </a:lnTo>
                    <a:lnTo>
                      <a:pt x="10" y="197"/>
                    </a:lnTo>
                    <a:lnTo>
                      <a:pt x="13" y="199"/>
                    </a:lnTo>
                    <a:lnTo>
                      <a:pt x="15" y="199"/>
                    </a:lnTo>
                    <a:lnTo>
                      <a:pt x="17" y="201"/>
                    </a:lnTo>
                    <a:lnTo>
                      <a:pt x="18" y="203"/>
                    </a:lnTo>
                    <a:lnTo>
                      <a:pt x="19" y="210"/>
                    </a:lnTo>
                    <a:lnTo>
                      <a:pt x="21" y="214"/>
                    </a:lnTo>
                    <a:lnTo>
                      <a:pt x="22" y="218"/>
                    </a:lnTo>
                    <a:lnTo>
                      <a:pt x="23" y="227"/>
                    </a:lnTo>
                    <a:lnTo>
                      <a:pt x="24" y="235"/>
                    </a:lnTo>
                    <a:lnTo>
                      <a:pt x="25" y="242"/>
                    </a:lnTo>
                    <a:lnTo>
                      <a:pt x="26" y="246"/>
                    </a:lnTo>
                    <a:lnTo>
                      <a:pt x="28" y="248"/>
                    </a:lnTo>
                    <a:lnTo>
                      <a:pt x="29" y="251"/>
                    </a:lnTo>
                    <a:lnTo>
                      <a:pt x="31" y="251"/>
                    </a:lnTo>
                    <a:lnTo>
                      <a:pt x="34" y="251"/>
                    </a:lnTo>
                    <a:lnTo>
                      <a:pt x="36" y="251"/>
                    </a:lnTo>
                    <a:lnTo>
                      <a:pt x="39" y="248"/>
                    </a:lnTo>
                    <a:lnTo>
                      <a:pt x="43" y="246"/>
                    </a:lnTo>
                    <a:lnTo>
                      <a:pt x="46" y="244"/>
                    </a:lnTo>
                    <a:lnTo>
                      <a:pt x="49" y="240"/>
                    </a:lnTo>
                    <a:lnTo>
                      <a:pt x="54" y="235"/>
                    </a:lnTo>
                    <a:lnTo>
                      <a:pt x="58" y="229"/>
                    </a:lnTo>
                    <a:lnTo>
                      <a:pt x="62" y="220"/>
                    </a:lnTo>
                    <a:lnTo>
                      <a:pt x="66" y="212"/>
                    </a:lnTo>
                    <a:lnTo>
                      <a:pt x="68" y="205"/>
                    </a:lnTo>
                    <a:lnTo>
                      <a:pt x="70" y="199"/>
                    </a:lnTo>
                    <a:lnTo>
                      <a:pt x="71" y="193"/>
                    </a:lnTo>
                    <a:lnTo>
                      <a:pt x="72" y="184"/>
                    </a:lnTo>
                    <a:lnTo>
                      <a:pt x="72" y="175"/>
                    </a:lnTo>
                    <a:lnTo>
                      <a:pt x="73" y="163"/>
                    </a:lnTo>
                    <a:lnTo>
                      <a:pt x="73" y="154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0"/>
              <p:cNvSpPr>
                <a:spLocks/>
              </p:cNvSpPr>
              <p:nvPr/>
            </p:nvSpPr>
            <p:spPr bwMode="auto">
              <a:xfrm>
                <a:off x="4848" y="3207"/>
                <a:ext cx="97" cy="401"/>
              </a:xfrm>
              <a:custGeom>
                <a:avLst/>
                <a:gdLst>
                  <a:gd name="T0" fmla="*/ 25 w 97"/>
                  <a:gd name="T1" fmla="*/ 391 h 401"/>
                  <a:gd name="T2" fmla="*/ 14 w 97"/>
                  <a:gd name="T3" fmla="*/ 359 h 401"/>
                  <a:gd name="T4" fmla="*/ 10 w 97"/>
                  <a:gd name="T5" fmla="*/ 320 h 401"/>
                  <a:gd name="T6" fmla="*/ 7 w 97"/>
                  <a:gd name="T7" fmla="*/ 273 h 401"/>
                  <a:gd name="T8" fmla="*/ 8 w 97"/>
                  <a:gd name="T9" fmla="*/ 230 h 401"/>
                  <a:gd name="T10" fmla="*/ 12 w 97"/>
                  <a:gd name="T11" fmla="*/ 189 h 401"/>
                  <a:gd name="T12" fmla="*/ 11 w 97"/>
                  <a:gd name="T13" fmla="*/ 150 h 401"/>
                  <a:gd name="T14" fmla="*/ 8 w 97"/>
                  <a:gd name="T15" fmla="*/ 129 h 401"/>
                  <a:gd name="T16" fmla="*/ 3 w 97"/>
                  <a:gd name="T17" fmla="*/ 105 h 401"/>
                  <a:gd name="T18" fmla="*/ 4 w 97"/>
                  <a:gd name="T19" fmla="*/ 96 h 401"/>
                  <a:gd name="T20" fmla="*/ 11 w 97"/>
                  <a:gd name="T21" fmla="*/ 107 h 401"/>
                  <a:gd name="T22" fmla="*/ 16 w 97"/>
                  <a:gd name="T23" fmla="*/ 109 h 401"/>
                  <a:gd name="T24" fmla="*/ 13 w 97"/>
                  <a:gd name="T25" fmla="*/ 68 h 401"/>
                  <a:gd name="T26" fmla="*/ 5 w 97"/>
                  <a:gd name="T27" fmla="*/ 32 h 401"/>
                  <a:gd name="T28" fmla="*/ 5 w 97"/>
                  <a:gd name="T29" fmla="*/ 17 h 401"/>
                  <a:gd name="T30" fmla="*/ 15 w 97"/>
                  <a:gd name="T31" fmla="*/ 10 h 401"/>
                  <a:gd name="T32" fmla="*/ 26 w 97"/>
                  <a:gd name="T33" fmla="*/ 23 h 401"/>
                  <a:gd name="T34" fmla="*/ 35 w 97"/>
                  <a:gd name="T35" fmla="*/ 55 h 401"/>
                  <a:gd name="T36" fmla="*/ 39 w 97"/>
                  <a:gd name="T37" fmla="*/ 66 h 401"/>
                  <a:gd name="T38" fmla="*/ 45 w 97"/>
                  <a:gd name="T39" fmla="*/ 34 h 401"/>
                  <a:gd name="T40" fmla="*/ 55 w 97"/>
                  <a:gd name="T41" fmla="*/ 6 h 401"/>
                  <a:gd name="T42" fmla="*/ 64 w 97"/>
                  <a:gd name="T43" fmla="*/ 2 h 401"/>
                  <a:gd name="T44" fmla="*/ 70 w 97"/>
                  <a:gd name="T45" fmla="*/ 21 h 401"/>
                  <a:gd name="T46" fmla="*/ 63 w 97"/>
                  <a:gd name="T47" fmla="*/ 27 h 401"/>
                  <a:gd name="T48" fmla="*/ 59 w 97"/>
                  <a:gd name="T49" fmla="*/ 40 h 401"/>
                  <a:gd name="T50" fmla="*/ 58 w 97"/>
                  <a:gd name="T51" fmla="*/ 62 h 401"/>
                  <a:gd name="T52" fmla="*/ 60 w 97"/>
                  <a:gd name="T53" fmla="*/ 77 h 401"/>
                  <a:gd name="T54" fmla="*/ 66 w 97"/>
                  <a:gd name="T55" fmla="*/ 88 h 401"/>
                  <a:gd name="T56" fmla="*/ 74 w 97"/>
                  <a:gd name="T57" fmla="*/ 79 h 401"/>
                  <a:gd name="T58" fmla="*/ 72 w 97"/>
                  <a:gd name="T59" fmla="*/ 49 h 401"/>
                  <a:gd name="T60" fmla="*/ 79 w 97"/>
                  <a:gd name="T61" fmla="*/ 64 h 401"/>
                  <a:gd name="T62" fmla="*/ 85 w 97"/>
                  <a:gd name="T63" fmla="*/ 92 h 401"/>
                  <a:gd name="T64" fmla="*/ 87 w 97"/>
                  <a:gd name="T65" fmla="*/ 120 h 401"/>
                  <a:gd name="T66" fmla="*/ 84 w 97"/>
                  <a:gd name="T67" fmla="*/ 150 h 401"/>
                  <a:gd name="T68" fmla="*/ 78 w 97"/>
                  <a:gd name="T69" fmla="*/ 178 h 401"/>
                  <a:gd name="T70" fmla="*/ 75 w 97"/>
                  <a:gd name="T71" fmla="*/ 202 h 401"/>
                  <a:gd name="T72" fmla="*/ 79 w 97"/>
                  <a:gd name="T73" fmla="*/ 225 h 401"/>
                  <a:gd name="T74" fmla="*/ 86 w 97"/>
                  <a:gd name="T75" fmla="*/ 236 h 401"/>
                  <a:gd name="T76" fmla="*/ 91 w 97"/>
                  <a:gd name="T77" fmla="*/ 225 h 401"/>
                  <a:gd name="T78" fmla="*/ 95 w 97"/>
                  <a:gd name="T79" fmla="*/ 247 h 401"/>
                  <a:gd name="T80" fmla="*/ 94 w 97"/>
                  <a:gd name="T81" fmla="*/ 288 h 401"/>
                  <a:gd name="T82" fmla="*/ 90 w 97"/>
                  <a:gd name="T83" fmla="*/ 324 h 401"/>
                  <a:gd name="T84" fmla="*/ 84 w 97"/>
                  <a:gd name="T85" fmla="*/ 352 h 401"/>
                  <a:gd name="T86" fmla="*/ 75 w 97"/>
                  <a:gd name="T87" fmla="*/ 376 h 401"/>
                  <a:gd name="T88" fmla="*/ 64 w 97"/>
                  <a:gd name="T89" fmla="*/ 389 h 401"/>
                  <a:gd name="T90" fmla="*/ 50 w 97"/>
                  <a:gd name="T91" fmla="*/ 391 h 401"/>
                  <a:gd name="T92" fmla="*/ 32 w 97"/>
                  <a:gd name="T93" fmla="*/ 400 h 40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97"/>
                  <a:gd name="T142" fmla="*/ 0 h 401"/>
                  <a:gd name="T143" fmla="*/ 97 w 97"/>
                  <a:gd name="T144" fmla="*/ 401 h 40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97" h="401">
                    <a:moveTo>
                      <a:pt x="32" y="400"/>
                    </a:moveTo>
                    <a:lnTo>
                      <a:pt x="29" y="395"/>
                    </a:lnTo>
                    <a:lnTo>
                      <a:pt x="25" y="391"/>
                    </a:lnTo>
                    <a:lnTo>
                      <a:pt x="21" y="380"/>
                    </a:lnTo>
                    <a:lnTo>
                      <a:pt x="17" y="372"/>
                    </a:lnTo>
                    <a:lnTo>
                      <a:pt x="14" y="359"/>
                    </a:lnTo>
                    <a:lnTo>
                      <a:pt x="12" y="348"/>
                    </a:lnTo>
                    <a:lnTo>
                      <a:pt x="10" y="333"/>
                    </a:lnTo>
                    <a:lnTo>
                      <a:pt x="10" y="320"/>
                    </a:lnTo>
                    <a:lnTo>
                      <a:pt x="8" y="303"/>
                    </a:lnTo>
                    <a:lnTo>
                      <a:pt x="7" y="286"/>
                    </a:lnTo>
                    <a:lnTo>
                      <a:pt x="7" y="273"/>
                    </a:lnTo>
                    <a:lnTo>
                      <a:pt x="7" y="260"/>
                    </a:lnTo>
                    <a:lnTo>
                      <a:pt x="7" y="245"/>
                    </a:lnTo>
                    <a:lnTo>
                      <a:pt x="8" y="230"/>
                    </a:lnTo>
                    <a:lnTo>
                      <a:pt x="9" y="215"/>
                    </a:lnTo>
                    <a:lnTo>
                      <a:pt x="11" y="202"/>
                    </a:lnTo>
                    <a:lnTo>
                      <a:pt x="12" y="189"/>
                    </a:lnTo>
                    <a:lnTo>
                      <a:pt x="12" y="174"/>
                    </a:lnTo>
                    <a:lnTo>
                      <a:pt x="12" y="161"/>
                    </a:lnTo>
                    <a:lnTo>
                      <a:pt x="11" y="150"/>
                    </a:lnTo>
                    <a:lnTo>
                      <a:pt x="10" y="141"/>
                    </a:lnTo>
                    <a:lnTo>
                      <a:pt x="9" y="135"/>
                    </a:lnTo>
                    <a:lnTo>
                      <a:pt x="8" y="129"/>
                    </a:lnTo>
                    <a:lnTo>
                      <a:pt x="7" y="120"/>
                    </a:lnTo>
                    <a:lnTo>
                      <a:pt x="5" y="113"/>
                    </a:lnTo>
                    <a:lnTo>
                      <a:pt x="3" y="105"/>
                    </a:lnTo>
                    <a:lnTo>
                      <a:pt x="2" y="101"/>
                    </a:lnTo>
                    <a:lnTo>
                      <a:pt x="0" y="96"/>
                    </a:lnTo>
                    <a:lnTo>
                      <a:pt x="4" y="96"/>
                    </a:lnTo>
                    <a:lnTo>
                      <a:pt x="7" y="98"/>
                    </a:lnTo>
                    <a:lnTo>
                      <a:pt x="10" y="103"/>
                    </a:lnTo>
                    <a:lnTo>
                      <a:pt x="11" y="107"/>
                    </a:lnTo>
                    <a:lnTo>
                      <a:pt x="13" y="113"/>
                    </a:lnTo>
                    <a:lnTo>
                      <a:pt x="15" y="124"/>
                    </a:lnTo>
                    <a:lnTo>
                      <a:pt x="16" y="109"/>
                    </a:lnTo>
                    <a:lnTo>
                      <a:pt x="16" y="96"/>
                    </a:lnTo>
                    <a:lnTo>
                      <a:pt x="15" y="83"/>
                    </a:lnTo>
                    <a:lnTo>
                      <a:pt x="13" y="68"/>
                    </a:lnTo>
                    <a:lnTo>
                      <a:pt x="10" y="53"/>
                    </a:lnTo>
                    <a:lnTo>
                      <a:pt x="8" y="43"/>
                    </a:lnTo>
                    <a:lnTo>
                      <a:pt x="5" y="32"/>
                    </a:lnTo>
                    <a:lnTo>
                      <a:pt x="3" y="23"/>
                    </a:lnTo>
                    <a:lnTo>
                      <a:pt x="1" y="19"/>
                    </a:lnTo>
                    <a:lnTo>
                      <a:pt x="5" y="17"/>
                    </a:lnTo>
                    <a:lnTo>
                      <a:pt x="8" y="12"/>
                    </a:lnTo>
                    <a:lnTo>
                      <a:pt x="12" y="10"/>
                    </a:lnTo>
                    <a:lnTo>
                      <a:pt x="15" y="10"/>
                    </a:lnTo>
                    <a:lnTo>
                      <a:pt x="19" y="12"/>
                    </a:lnTo>
                    <a:lnTo>
                      <a:pt x="23" y="19"/>
                    </a:lnTo>
                    <a:lnTo>
                      <a:pt x="26" y="23"/>
                    </a:lnTo>
                    <a:lnTo>
                      <a:pt x="29" y="32"/>
                    </a:lnTo>
                    <a:lnTo>
                      <a:pt x="32" y="45"/>
                    </a:lnTo>
                    <a:lnTo>
                      <a:pt x="35" y="55"/>
                    </a:lnTo>
                    <a:lnTo>
                      <a:pt x="37" y="68"/>
                    </a:lnTo>
                    <a:lnTo>
                      <a:pt x="39" y="86"/>
                    </a:lnTo>
                    <a:lnTo>
                      <a:pt x="39" y="66"/>
                    </a:lnTo>
                    <a:lnTo>
                      <a:pt x="41" y="55"/>
                    </a:lnTo>
                    <a:lnTo>
                      <a:pt x="42" y="45"/>
                    </a:lnTo>
                    <a:lnTo>
                      <a:pt x="45" y="34"/>
                    </a:lnTo>
                    <a:lnTo>
                      <a:pt x="48" y="23"/>
                    </a:lnTo>
                    <a:lnTo>
                      <a:pt x="52" y="12"/>
                    </a:lnTo>
                    <a:lnTo>
                      <a:pt x="55" y="6"/>
                    </a:lnTo>
                    <a:lnTo>
                      <a:pt x="58" y="2"/>
                    </a:lnTo>
                    <a:lnTo>
                      <a:pt x="62" y="0"/>
                    </a:lnTo>
                    <a:lnTo>
                      <a:pt x="64" y="2"/>
                    </a:lnTo>
                    <a:lnTo>
                      <a:pt x="67" y="6"/>
                    </a:lnTo>
                    <a:lnTo>
                      <a:pt x="69" y="10"/>
                    </a:lnTo>
                    <a:lnTo>
                      <a:pt x="70" y="21"/>
                    </a:lnTo>
                    <a:lnTo>
                      <a:pt x="68" y="21"/>
                    </a:lnTo>
                    <a:lnTo>
                      <a:pt x="65" y="23"/>
                    </a:lnTo>
                    <a:lnTo>
                      <a:pt x="63" y="27"/>
                    </a:lnTo>
                    <a:lnTo>
                      <a:pt x="62" y="30"/>
                    </a:lnTo>
                    <a:lnTo>
                      <a:pt x="61" y="34"/>
                    </a:lnTo>
                    <a:lnTo>
                      <a:pt x="59" y="40"/>
                    </a:lnTo>
                    <a:lnTo>
                      <a:pt x="58" y="47"/>
                    </a:lnTo>
                    <a:lnTo>
                      <a:pt x="58" y="55"/>
                    </a:lnTo>
                    <a:lnTo>
                      <a:pt x="58" y="62"/>
                    </a:lnTo>
                    <a:lnTo>
                      <a:pt x="58" y="70"/>
                    </a:lnTo>
                    <a:lnTo>
                      <a:pt x="59" y="75"/>
                    </a:lnTo>
                    <a:lnTo>
                      <a:pt x="60" y="77"/>
                    </a:lnTo>
                    <a:lnTo>
                      <a:pt x="61" y="81"/>
                    </a:lnTo>
                    <a:lnTo>
                      <a:pt x="64" y="86"/>
                    </a:lnTo>
                    <a:lnTo>
                      <a:pt x="66" y="88"/>
                    </a:lnTo>
                    <a:lnTo>
                      <a:pt x="69" y="88"/>
                    </a:lnTo>
                    <a:lnTo>
                      <a:pt x="71" y="86"/>
                    </a:lnTo>
                    <a:lnTo>
                      <a:pt x="74" y="79"/>
                    </a:lnTo>
                    <a:lnTo>
                      <a:pt x="74" y="70"/>
                    </a:lnTo>
                    <a:lnTo>
                      <a:pt x="74" y="60"/>
                    </a:lnTo>
                    <a:lnTo>
                      <a:pt x="72" y="49"/>
                    </a:lnTo>
                    <a:lnTo>
                      <a:pt x="74" y="53"/>
                    </a:lnTo>
                    <a:lnTo>
                      <a:pt x="77" y="58"/>
                    </a:lnTo>
                    <a:lnTo>
                      <a:pt x="79" y="64"/>
                    </a:lnTo>
                    <a:lnTo>
                      <a:pt x="82" y="73"/>
                    </a:lnTo>
                    <a:lnTo>
                      <a:pt x="84" y="81"/>
                    </a:lnTo>
                    <a:lnTo>
                      <a:pt x="85" y="92"/>
                    </a:lnTo>
                    <a:lnTo>
                      <a:pt x="86" y="101"/>
                    </a:lnTo>
                    <a:lnTo>
                      <a:pt x="87" y="109"/>
                    </a:lnTo>
                    <a:lnTo>
                      <a:pt x="87" y="120"/>
                    </a:lnTo>
                    <a:lnTo>
                      <a:pt x="86" y="129"/>
                    </a:lnTo>
                    <a:lnTo>
                      <a:pt x="85" y="139"/>
                    </a:lnTo>
                    <a:lnTo>
                      <a:pt x="84" y="150"/>
                    </a:lnTo>
                    <a:lnTo>
                      <a:pt x="82" y="161"/>
                    </a:lnTo>
                    <a:lnTo>
                      <a:pt x="80" y="169"/>
                    </a:lnTo>
                    <a:lnTo>
                      <a:pt x="78" y="178"/>
                    </a:lnTo>
                    <a:lnTo>
                      <a:pt x="76" y="184"/>
                    </a:lnTo>
                    <a:lnTo>
                      <a:pt x="75" y="193"/>
                    </a:lnTo>
                    <a:lnTo>
                      <a:pt x="75" y="202"/>
                    </a:lnTo>
                    <a:lnTo>
                      <a:pt x="76" y="212"/>
                    </a:lnTo>
                    <a:lnTo>
                      <a:pt x="77" y="219"/>
                    </a:lnTo>
                    <a:lnTo>
                      <a:pt x="79" y="225"/>
                    </a:lnTo>
                    <a:lnTo>
                      <a:pt x="82" y="230"/>
                    </a:lnTo>
                    <a:lnTo>
                      <a:pt x="84" y="234"/>
                    </a:lnTo>
                    <a:lnTo>
                      <a:pt x="86" y="236"/>
                    </a:lnTo>
                    <a:lnTo>
                      <a:pt x="88" y="227"/>
                    </a:lnTo>
                    <a:lnTo>
                      <a:pt x="89" y="219"/>
                    </a:lnTo>
                    <a:lnTo>
                      <a:pt x="91" y="225"/>
                    </a:lnTo>
                    <a:lnTo>
                      <a:pt x="92" y="232"/>
                    </a:lnTo>
                    <a:lnTo>
                      <a:pt x="94" y="238"/>
                    </a:lnTo>
                    <a:lnTo>
                      <a:pt x="95" y="247"/>
                    </a:lnTo>
                    <a:lnTo>
                      <a:pt x="96" y="260"/>
                    </a:lnTo>
                    <a:lnTo>
                      <a:pt x="95" y="275"/>
                    </a:lnTo>
                    <a:lnTo>
                      <a:pt x="94" y="288"/>
                    </a:lnTo>
                    <a:lnTo>
                      <a:pt x="93" y="298"/>
                    </a:lnTo>
                    <a:lnTo>
                      <a:pt x="92" y="309"/>
                    </a:lnTo>
                    <a:lnTo>
                      <a:pt x="90" y="324"/>
                    </a:lnTo>
                    <a:lnTo>
                      <a:pt x="87" y="335"/>
                    </a:lnTo>
                    <a:lnTo>
                      <a:pt x="85" y="344"/>
                    </a:lnTo>
                    <a:lnTo>
                      <a:pt x="84" y="352"/>
                    </a:lnTo>
                    <a:lnTo>
                      <a:pt x="81" y="361"/>
                    </a:lnTo>
                    <a:lnTo>
                      <a:pt x="79" y="369"/>
                    </a:lnTo>
                    <a:lnTo>
                      <a:pt x="75" y="376"/>
                    </a:lnTo>
                    <a:lnTo>
                      <a:pt x="71" y="382"/>
                    </a:lnTo>
                    <a:lnTo>
                      <a:pt x="68" y="387"/>
                    </a:lnTo>
                    <a:lnTo>
                      <a:pt x="64" y="389"/>
                    </a:lnTo>
                    <a:lnTo>
                      <a:pt x="61" y="384"/>
                    </a:lnTo>
                    <a:lnTo>
                      <a:pt x="56" y="387"/>
                    </a:lnTo>
                    <a:lnTo>
                      <a:pt x="50" y="391"/>
                    </a:lnTo>
                    <a:lnTo>
                      <a:pt x="43" y="397"/>
                    </a:lnTo>
                    <a:lnTo>
                      <a:pt x="37" y="400"/>
                    </a:lnTo>
                    <a:lnTo>
                      <a:pt x="32" y="400"/>
                    </a:lnTo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21"/>
              <p:cNvSpPr>
                <a:spLocks/>
              </p:cNvSpPr>
              <p:nvPr/>
            </p:nvSpPr>
            <p:spPr bwMode="auto">
              <a:xfrm>
                <a:off x="4883" y="3065"/>
                <a:ext cx="285" cy="520"/>
              </a:xfrm>
              <a:custGeom>
                <a:avLst/>
                <a:gdLst>
                  <a:gd name="T0" fmla="*/ 0 w 285"/>
                  <a:gd name="T1" fmla="*/ 422 h 520"/>
                  <a:gd name="T2" fmla="*/ 3 w 285"/>
                  <a:gd name="T3" fmla="*/ 358 h 520"/>
                  <a:gd name="T4" fmla="*/ 10 w 285"/>
                  <a:gd name="T5" fmla="*/ 315 h 520"/>
                  <a:gd name="T6" fmla="*/ 26 w 285"/>
                  <a:gd name="T7" fmla="*/ 280 h 520"/>
                  <a:gd name="T8" fmla="*/ 44 w 285"/>
                  <a:gd name="T9" fmla="*/ 246 h 520"/>
                  <a:gd name="T10" fmla="*/ 56 w 285"/>
                  <a:gd name="T11" fmla="*/ 212 h 520"/>
                  <a:gd name="T12" fmla="*/ 61 w 285"/>
                  <a:gd name="T13" fmla="*/ 162 h 520"/>
                  <a:gd name="T14" fmla="*/ 60 w 285"/>
                  <a:gd name="T15" fmla="*/ 105 h 520"/>
                  <a:gd name="T16" fmla="*/ 61 w 285"/>
                  <a:gd name="T17" fmla="*/ 55 h 520"/>
                  <a:gd name="T18" fmla="*/ 70 w 285"/>
                  <a:gd name="T19" fmla="*/ 12 h 520"/>
                  <a:gd name="T20" fmla="*/ 76 w 285"/>
                  <a:gd name="T21" fmla="*/ 21 h 520"/>
                  <a:gd name="T22" fmla="*/ 78 w 285"/>
                  <a:gd name="T23" fmla="*/ 55 h 520"/>
                  <a:gd name="T24" fmla="*/ 87 w 285"/>
                  <a:gd name="T25" fmla="*/ 68 h 520"/>
                  <a:gd name="T26" fmla="*/ 98 w 285"/>
                  <a:gd name="T27" fmla="*/ 60 h 520"/>
                  <a:gd name="T28" fmla="*/ 104 w 285"/>
                  <a:gd name="T29" fmla="*/ 55 h 520"/>
                  <a:gd name="T30" fmla="*/ 111 w 285"/>
                  <a:gd name="T31" fmla="*/ 77 h 520"/>
                  <a:gd name="T32" fmla="*/ 116 w 285"/>
                  <a:gd name="T33" fmla="*/ 111 h 520"/>
                  <a:gd name="T34" fmla="*/ 123 w 285"/>
                  <a:gd name="T35" fmla="*/ 51 h 520"/>
                  <a:gd name="T36" fmla="*/ 131 w 285"/>
                  <a:gd name="T37" fmla="*/ 53 h 520"/>
                  <a:gd name="T38" fmla="*/ 139 w 285"/>
                  <a:gd name="T39" fmla="*/ 85 h 520"/>
                  <a:gd name="T40" fmla="*/ 147 w 285"/>
                  <a:gd name="T41" fmla="*/ 124 h 520"/>
                  <a:gd name="T42" fmla="*/ 147 w 285"/>
                  <a:gd name="T43" fmla="*/ 173 h 520"/>
                  <a:gd name="T44" fmla="*/ 157 w 285"/>
                  <a:gd name="T45" fmla="*/ 130 h 520"/>
                  <a:gd name="T46" fmla="*/ 164 w 285"/>
                  <a:gd name="T47" fmla="*/ 83 h 520"/>
                  <a:gd name="T48" fmla="*/ 178 w 285"/>
                  <a:gd name="T49" fmla="*/ 64 h 520"/>
                  <a:gd name="T50" fmla="*/ 181 w 285"/>
                  <a:gd name="T51" fmla="*/ 79 h 520"/>
                  <a:gd name="T52" fmla="*/ 180 w 285"/>
                  <a:gd name="T53" fmla="*/ 109 h 520"/>
                  <a:gd name="T54" fmla="*/ 187 w 285"/>
                  <a:gd name="T55" fmla="*/ 122 h 520"/>
                  <a:gd name="T56" fmla="*/ 200 w 285"/>
                  <a:gd name="T57" fmla="*/ 109 h 520"/>
                  <a:gd name="T58" fmla="*/ 207 w 285"/>
                  <a:gd name="T59" fmla="*/ 81 h 520"/>
                  <a:gd name="T60" fmla="*/ 207 w 285"/>
                  <a:gd name="T61" fmla="*/ 42 h 520"/>
                  <a:gd name="T62" fmla="*/ 200 w 285"/>
                  <a:gd name="T63" fmla="*/ 8 h 520"/>
                  <a:gd name="T64" fmla="*/ 211 w 285"/>
                  <a:gd name="T65" fmla="*/ 2 h 520"/>
                  <a:gd name="T66" fmla="*/ 227 w 285"/>
                  <a:gd name="T67" fmla="*/ 25 h 520"/>
                  <a:gd name="T68" fmla="*/ 237 w 285"/>
                  <a:gd name="T69" fmla="*/ 62 h 520"/>
                  <a:gd name="T70" fmla="*/ 244 w 285"/>
                  <a:gd name="T71" fmla="*/ 115 h 520"/>
                  <a:gd name="T72" fmla="*/ 247 w 285"/>
                  <a:gd name="T73" fmla="*/ 169 h 520"/>
                  <a:gd name="T74" fmla="*/ 244 w 285"/>
                  <a:gd name="T75" fmla="*/ 248 h 520"/>
                  <a:gd name="T76" fmla="*/ 243 w 285"/>
                  <a:gd name="T77" fmla="*/ 306 h 520"/>
                  <a:gd name="T78" fmla="*/ 250 w 285"/>
                  <a:gd name="T79" fmla="*/ 302 h 520"/>
                  <a:gd name="T80" fmla="*/ 263 w 285"/>
                  <a:gd name="T81" fmla="*/ 261 h 520"/>
                  <a:gd name="T82" fmla="*/ 266 w 285"/>
                  <a:gd name="T83" fmla="*/ 304 h 520"/>
                  <a:gd name="T84" fmla="*/ 272 w 285"/>
                  <a:gd name="T85" fmla="*/ 340 h 520"/>
                  <a:gd name="T86" fmla="*/ 280 w 285"/>
                  <a:gd name="T87" fmla="*/ 315 h 520"/>
                  <a:gd name="T88" fmla="*/ 284 w 285"/>
                  <a:gd name="T89" fmla="*/ 362 h 520"/>
                  <a:gd name="T90" fmla="*/ 279 w 285"/>
                  <a:gd name="T91" fmla="*/ 409 h 520"/>
                  <a:gd name="T92" fmla="*/ 273 w 285"/>
                  <a:gd name="T93" fmla="*/ 461 h 520"/>
                  <a:gd name="T94" fmla="*/ 257 w 285"/>
                  <a:gd name="T95" fmla="*/ 510 h 520"/>
                  <a:gd name="T96" fmla="*/ 232 w 285"/>
                  <a:gd name="T97" fmla="*/ 516 h 520"/>
                  <a:gd name="T98" fmla="*/ 213 w 285"/>
                  <a:gd name="T99" fmla="*/ 508 h 520"/>
                  <a:gd name="T100" fmla="*/ 192 w 285"/>
                  <a:gd name="T101" fmla="*/ 508 h 520"/>
                  <a:gd name="T102" fmla="*/ 168 w 285"/>
                  <a:gd name="T103" fmla="*/ 482 h 520"/>
                  <a:gd name="T104" fmla="*/ 135 w 285"/>
                  <a:gd name="T105" fmla="*/ 488 h 520"/>
                  <a:gd name="T106" fmla="*/ 43 w 285"/>
                  <a:gd name="T107" fmla="*/ 499 h 52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85"/>
                  <a:gd name="T163" fmla="*/ 0 h 520"/>
                  <a:gd name="T164" fmla="*/ 285 w 285"/>
                  <a:gd name="T165" fmla="*/ 520 h 52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85" h="520">
                    <a:moveTo>
                      <a:pt x="4" y="486"/>
                    </a:moveTo>
                    <a:lnTo>
                      <a:pt x="1" y="467"/>
                    </a:lnTo>
                    <a:lnTo>
                      <a:pt x="0" y="446"/>
                    </a:lnTo>
                    <a:lnTo>
                      <a:pt x="0" y="422"/>
                    </a:lnTo>
                    <a:lnTo>
                      <a:pt x="0" y="405"/>
                    </a:lnTo>
                    <a:lnTo>
                      <a:pt x="0" y="388"/>
                    </a:lnTo>
                    <a:lnTo>
                      <a:pt x="1" y="371"/>
                    </a:lnTo>
                    <a:lnTo>
                      <a:pt x="3" y="358"/>
                    </a:lnTo>
                    <a:lnTo>
                      <a:pt x="4" y="347"/>
                    </a:lnTo>
                    <a:lnTo>
                      <a:pt x="5" y="336"/>
                    </a:lnTo>
                    <a:lnTo>
                      <a:pt x="7" y="325"/>
                    </a:lnTo>
                    <a:lnTo>
                      <a:pt x="10" y="315"/>
                    </a:lnTo>
                    <a:lnTo>
                      <a:pt x="13" y="304"/>
                    </a:lnTo>
                    <a:lnTo>
                      <a:pt x="17" y="295"/>
                    </a:lnTo>
                    <a:lnTo>
                      <a:pt x="20" y="287"/>
                    </a:lnTo>
                    <a:lnTo>
                      <a:pt x="26" y="280"/>
                    </a:lnTo>
                    <a:lnTo>
                      <a:pt x="30" y="274"/>
                    </a:lnTo>
                    <a:lnTo>
                      <a:pt x="35" y="263"/>
                    </a:lnTo>
                    <a:lnTo>
                      <a:pt x="41" y="253"/>
                    </a:lnTo>
                    <a:lnTo>
                      <a:pt x="44" y="246"/>
                    </a:lnTo>
                    <a:lnTo>
                      <a:pt x="47" y="242"/>
                    </a:lnTo>
                    <a:lnTo>
                      <a:pt x="51" y="231"/>
                    </a:lnTo>
                    <a:lnTo>
                      <a:pt x="53" y="223"/>
                    </a:lnTo>
                    <a:lnTo>
                      <a:pt x="56" y="212"/>
                    </a:lnTo>
                    <a:lnTo>
                      <a:pt x="58" y="201"/>
                    </a:lnTo>
                    <a:lnTo>
                      <a:pt x="60" y="188"/>
                    </a:lnTo>
                    <a:lnTo>
                      <a:pt x="61" y="178"/>
                    </a:lnTo>
                    <a:lnTo>
                      <a:pt x="61" y="162"/>
                    </a:lnTo>
                    <a:lnTo>
                      <a:pt x="61" y="147"/>
                    </a:lnTo>
                    <a:lnTo>
                      <a:pt x="61" y="135"/>
                    </a:lnTo>
                    <a:lnTo>
                      <a:pt x="61" y="120"/>
                    </a:lnTo>
                    <a:lnTo>
                      <a:pt x="60" y="105"/>
                    </a:lnTo>
                    <a:lnTo>
                      <a:pt x="59" y="94"/>
                    </a:lnTo>
                    <a:lnTo>
                      <a:pt x="59" y="77"/>
                    </a:lnTo>
                    <a:lnTo>
                      <a:pt x="60" y="66"/>
                    </a:lnTo>
                    <a:lnTo>
                      <a:pt x="61" y="55"/>
                    </a:lnTo>
                    <a:lnTo>
                      <a:pt x="62" y="40"/>
                    </a:lnTo>
                    <a:lnTo>
                      <a:pt x="65" y="32"/>
                    </a:lnTo>
                    <a:lnTo>
                      <a:pt x="67" y="23"/>
                    </a:lnTo>
                    <a:lnTo>
                      <a:pt x="70" y="12"/>
                    </a:lnTo>
                    <a:lnTo>
                      <a:pt x="74" y="2"/>
                    </a:lnTo>
                    <a:lnTo>
                      <a:pt x="77" y="0"/>
                    </a:lnTo>
                    <a:lnTo>
                      <a:pt x="76" y="10"/>
                    </a:lnTo>
                    <a:lnTo>
                      <a:pt x="76" y="21"/>
                    </a:lnTo>
                    <a:lnTo>
                      <a:pt x="76" y="30"/>
                    </a:lnTo>
                    <a:lnTo>
                      <a:pt x="76" y="38"/>
                    </a:lnTo>
                    <a:lnTo>
                      <a:pt x="77" y="47"/>
                    </a:lnTo>
                    <a:lnTo>
                      <a:pt x="78" y="55"/>
                    </a:lnTo>
                    <a:lnTo>
                      <a:pt x="80" y="60"/>
                    </a:lnTo>
                    <a:lnTo>
                      <a:pt x="82" y="64"/>
                    </a:lnTo>
                    <a:lnTo>
                      <a:pt x="84" y="66"/>
                    </a:lnTo>
                    <a:lnTo>
                      <a:pt x="87" y="68"/>
                    </a:lnTo>
                    <a:lnTo>
                      <a:pt x="89" y="70"/>
                    </a:lnTo>
                    <a:lnTo>
                      <a:pt x="92" y="68"/>
                    </a:lnTo>
                    <a:lnTo>
                      <a:pt x="95" y="66"/>
                    </a:lnTo>
                    <a:lnTo>
                      <a:pt x="98" y="60"/>
                    </a:lnTo>
                    <a:lnTo>
                      <a:pt x="99" y="53"/>
                    </a:lnTo>
                    <a:lnTo>
                      <a:pt x="99" y="47"/>
                    </a:lnTo>
                    <a:lnTo>
                      <a:pt x="102" y="49"/>
                    </a:lnTo>
                    <a:lnTo>
                      <a:pt x="104" y="55"/>
                    </a:lnTo>
                    <a:lnTo>
                      <a:pt x="107" y="62"/>
                    </a:lnTo>
                    <a:lnTo>
                      <a:pt x="108" y="66"/>
                    </a:lnTo>
                    <a:lnTo>
                      <a:pt x="110" y="72"/>
                    </a:lnTo>
                    <a:lnTo>
                      <a:pt x="111" y="77"/>
                    </a:lnTo>
                    <a:lnTo>
                      <a:pt x="112" y="83"/>
                    </a:lnTo>
                    <a:lnTo>
                      <a:pt x="113" y="90"/>
                    </a:lnTo>
                    <a:lnTo>
                      <a:pt x="115" y="100"/>
                    </a:lnTo>
                    <a:lnTo>
                      <a:pt x="116" y="111"/>
                    </a:lnTo>
                    <a:lnTo>
                      <a:pt x="117" y="94"/>
                    </a:lnTo>
                    <a:lnTo>
                      <a:pt x="118" y="77"/>
                    </a:lnTo>
                    <a:lnTo>
                      <a:pt x="122" y="60"/>
                    </a:lnTo>
                    <a:lnTo>
                      <a:pt x="123" y="51"/>
                    </a:lnTo>
                    <a:lnTo>
                      <a:pt x="127" y="36"/>
                    </a:lnTo>
                    <a:lnTo>
                      <a:pt x="131" y="25"/>
                    </a:lnTo>
                    <a:lnTo>
                      <a:pt x="130" y="42"/>
                    </a:lnTo>
                    <a:lnTo>
                      <a:pt x="131" y="53"/>
                    </a:lnTo>
                    <a:lnTo>
                      <a:pt x="133" y="64"/>
                    </a:lnTo>
                    <a:lnTo>
                      <a:pt x="135" y="70"/>
                    </a:lnTo>
                    <a:lnTo>
                      <a:pt x="137" y="77"/>
                    </a:lnTo>
                    <a:lnTo>
                      <a:pt x="139" y="85"/>
                    </a:lnTo>
                    <a:lnTo>
                      <a:pt x="142" y="94"/>
                    </a:lnTo>
                    <a:lnTo>
                      <a:pt x="144" y="100"/>
                    </a:lnTo>
                    <a:lnTo>
                      <a:pt x="145" y="111"/>
                    </a:lnTo>
                    <a:lnTo>
                      <a:pt x="147" y="124"/>
                    </a:lnTo>
                    <a:lnTo>
                      <a:pt x="148" y="135"/>
                    </a:lnTo>
                    <a:lnTo>
                      <a:pt x="148" y="150"/>
                    </a:lnTo>
                    <a:lnTo>
                      <a:pt x="148" y="160"/>
                    </a:lnTo>
                    <a:lnTo>
                      <a:pt x="147" y="173"/>
                    </a:lnTo>
                    <a:lnTo>
                      <a:pt x="151" y="160"/>
                    </a:lnTo>
                    <a:lnTo>
                      <a:pt x="154" y="152"/>
                    </a:lnTo>
                    <a:lnTo>
                      <a:pt x="156" y="141"/>
                    </a:lnTo>
                    <a:lnTo>
                      <a:pt x="157" y="130"/>
                    </a:lnTo>
                    <a:lnTo>
                      <a:pt x="158" y="113"/>
                    </a:lnTo>
                    <a:lnTo>
                      <a:pt x="160" y="102"/>
                    </a:lnTo>
                    <a:lnTo>
                      <a:pt x="161" y="92"/>
                    </a:lnTo>
                    <a:lnTo>
                      <a:pt x="164" y="83"/>
                    </a:lnTo>
                    <a:lnTo>
                      <a:pt x="167" y="75"/>
                    </a:lnTo>
                    <a:lnTo>
                      <a:pt x="171" y="70"/>
                    </a:lnTo>
                    <a:lnTo>
                      <a:pt x="174" y="68"/>
                    </a:lnTo>
                    <a:lnTo>
                      <a:pt x="178" y="64"/>
                    </a:lnTo>
                    <a:lnTo>
                      <a:pt x="182" y="62"/>
                    </a:lnTo>
                    <a:lnTo>
                      <a:pt x="186" y="68"/>
                    </a:lnTo>
                    <a:lnTo>
                      <a:pt x="183" y="75"/>
                    </a:lnTo>
                    <a:lnTo>
                      <a:pt x="181" y="79"/>
                    </a:lnTo>
                    <a:lnTo>
                      <a:pt x="180" y="87"/>
                    </a:lnTo>
                    <a:lnTo>
                      <a:pt x="179" y="94"/>
                    </a:lnTo>
                    <a:lnTo>
                      <a:pt x="180" y="105"/>
                    </a:lnTo>
                    <a:lnTo>
                      <a:pt x="180" y="109"/>
                    </a:lnTo>
                    <a:lnTo>
                      <a:pt x="181" y="111"/>
                    </a:lnTo>
                    <a:lnTo>
                      <a:pt x="182" y="115"/>
                    </a:lnTo>
                    <a:lnTo>
                      <a:pt x="185" y="120"/>
                    </a:lnTo>
                    <a:lnTo>
                      <a:pt x="187" y="122"/>
                    </a:lnTo>
                    <a:lnTo>
                      <a:pt x="191" y="120"/>
                    </a:lnTo>
                    <a:lnTo>
                      <a:pt x="193" y="117"/>
                    </a:lnTo>
                    <a:lnTo>
                      <a:pt x="196" y="113"/>
                    </a:lnTo>
                    <a:lnTo>
                      <a:pt x="200" y="109"/>
                    </a:lnTo>
                    <a:lnTo>
                      <a:pt x="202" y="102"/>
                    </a:lnTo>
                    <a:lnTo>
                      <a:pt x="204" y="98"/>
                    </a:lnTo>
                    <a:lnTo>
                      <a:pt x="206" y="90"/>
                    </a:lnTo>
                    <a:lnTo>
                      <a:pt x="207" y="81"/>
                    </a:lnTo>
                    <a:lnTo>
                      <a:pt x="209" y="72"/>
                    </a:lnTo>
                    <a:lnTo>
                      <a:pt x="209" y="62"/>
                    </a:lnTo>
                    <a:lnTo>
                      <a:pt x="208" y="51"/>
                    </a:lnTo>
                    <a:lnTo>
                      <a:pt x="207" y="42"/>
                    </a:lnTo>
                    <a:lnTo>
                      <a:pt x="206" y="32"/>
                    </a:lnTo>
                    <a:lnTo>
                      <a:pt x="204" y="23"/>
                    </a:lnTo>
                    <a:lnTo>
                      <a:pt x="202" y="17"/>
                    </a:lnTo>
                    <a:lnTo>
                      <a:pt x="200" y="8"/>
                    </a:lnTo>
                    <a:lnTo>
                      <a:pt x="198" y="0"/>
                    </a:lnTo>
                    <a:lnTo>
                      <a:pt x="201" y="0"/>
                    </a:lnTo>
                    <a:lnTo>
                      <a:pt x="206" y="0"/>
                    </a:lnTo>
                    <a:lnTo>
                      <a:pt x="211" y="2"/>
                    </a:lnTo>
                    <a:lnTo>
                      <a:pt x="216" y="6"/>
                    </a:lnTo>
                    <a:lnTo>
                      <a:pt x="219" y="10"/>
                    </a:lnTo>
                    <a:lnTo>
                      <a:pt x="223" y="17"/>
                    </a:lnTo>
                    <a:lnTo>
                      <a:pt x="227" y="25"/>
                    </a:lnTo>
                    <a:lnTo>
                      <a:pt x="229" y="34"/>
                    </a:lnTo>
                    <a:lnTo>
                      <a:pt x="232" y="45"/>
                    </a:lnTo>
                    <a:lnTo>
                      <a:pt x="235" y="53"/>
                    </a:lnTo>
                    <a:lnTo>
                      <a:pt x="237" y="62"/>
                    </a:lnTo>
                    <a:lnTo>
                      <a:pt x="238" y="72"/>
                    </a:lnTo>
                    <a:lnTo>
                      <a:pt x="241" y="83"/>
                    </a:lnTo>
                    <a:lnTo>
                      <a:pt x="242" y="98"/>
                    </a:lnTo>
                    <a:lnTo>
                      <a:pt x="244" y="115"/>
                    </a:lnTo>
                    <a:lnTo>
                      <a:pt x="246" y="132"/>
                    </a:lnTo>
                    <a:lnTo>
                      <a:pt x="246" y="141"/>
                    </a:lnTo>
                    <a:lnTo>
                      <a:pt x="247" y="156"/>
                    </a:lnTo>
                    <a:lnTo>
                      <a:pt x="247" y="169"/>
                    </a:lnTo>
                    <a:lnTo>
                      <a:pt x="247" y="184"/>
                    </a:lnTo>
                    <a:lnTo>
                      <a:pt x="246" y="208"/>
                    </a:lnTo>
                    <a:lnTo>
                      <a:pt x="246" y="223"/>
                    </a:lnTo>
                    <a:lnTo>
                      <a:pt x="244" y="248"/>
                    </a:lnTo>
                    <a:lnTo>
                      <a:pt x="243" y="268"/>
                    </a:lnTo>
                    <a:lnTo>
                      <a:pt x="242" y="283"/>
                    </a:lnTo>
                    <a:lnTo>
                      <a:pt x="242" y="295"/>
                    </a:lnTo>
                    <a:lnTo>
                      <a:pt x="243" y="306"/>
                    </a:lnTo>
                    <a:lnTo>
                      <a:pt x="244" y="317"/>
                    </a:lnTo>
                    <a:lnTo>
                      <a:pt x="246" y="323"/>
                    </a:lnTo>
                    <a:lnTo>
                      <a:pt x="248" y="310"/>
                    </a:lnTo>
                    <a:lnTo>
                      <a:pt x="250" y="302"/>
                    </a:lnTo>
                    <a:lnTo>
                      <a:pt x="252" y="291"/>
                    </a:lnTo>
                    <a:lnTo>
                      <a:pt x="256" y="280"/>
                    </a:lnTo>
                    <a:lnTo>
                      <a:pt x="258" y="270"/>
                    </a:lnTo>
                    <a:lnTo>
                      <a:pt x="263" y="261"/>
                    </a:lnTo>
                    <a:lnTo>
                      <a:pt x="267" y="253"/>
                    </a:lnTo>
                    <a:lnTo>
                      <a:pt x="270" y="244"/>
                    </a:lnTo>
                    <a:lnTo>
                      <a:pt x="266" y="287"/>
                    </a:lnTo>
                    <a:lnTo>
                      <a:pt x="266" y="304"/>
                    </a:lnTo>
                    <a:lnTo>
                      <a:pt x="267" y="323"/>
                    </a:lnTo>
                    <a:lnTo>
                      <a:pt x="268" y="336"/>
                    </a:lnTo>
                    <a:lnTo>
                      <a:pt x="270" y="347"/>
                    </a:lnTo>
                    <a:lnTo>
                      <a:pt x="272" y="340"/>
                    </a:lnTo>
                    <a:lnTo>
                      <a:pt x="274" y="332"/>
                    </a:lnTo>
                    <a:lnTo>
                      <a:pt x="275" y="321"/>
                    </a:lnTo>
                    <a:lnTo>
                      <a:pt x="277" y="302"/>
                    </a:lnTo>
                    <a:lnTo>
                      <a:pt x="280" y="315"/>
                    </a:lnTo>
                    <a:lnTo>
                      <a:pt x="281" y="325"/>
                    </a:lnTo>
                    <a:lnTo>
                      <a:pt x="282" y="338"/>
                    </a:lnTo>
                    <a:lnTo>
                      <a:pt x="283" y="351"/>
                    </a:lnTo>
                    <a:lnTo>
                      <a:pt x="284" y="362"/>
                    </a:lnTo>
                    <a:lnTo>
                      <a:pt x="284" y="373"/>
                    </a:lnTo>
                    <a:lnTo>
                      <a:pt x="283" y="388"/>
                    </a:lnTo>
                    <a:lnTo>
                      <a:pt x="281" y="398"/>
                    </a:lnTo>
                    <a:lnTo>
                      <a:pt x="279" y="409"/>
                    </a:lnTo>
                    <a:lnTo>
                      <a:pt x="278" y="422"/>
                    </a:lnTo>
                    <a:lnTo>
                      <a:pt x="276" y="435"/>
                    </a:lnTo>
                    <a:lnTo>
                      <a:pt x="275" y="446"/>
                    </a:lnTo>
                    <a:lnTo>
                      <a:pt x="273" y="461"/>
                    </a:lnTo>
                    <a:lnTo>
                      <a:pt x="272" y="480"/>
                    </a:lnTo>
                    <a:lnTo>
                      <a:pt x="272" y="495"/>
                    </a:lnTo>
                    <a:lnTo>
                      <a:pt x="265" y="501"/>
                    </a:lnTo>
                    <a:lnTo>
                      <a:pt x="257" y="510"/>
                    </a:lnTo>
                    <a:lnTo>
                      <a:pt x="248" y="514"/>
                    </a:lnTo>
                    <a:lnTo>
                      <a:pt x="241" y="516"/>
                    </a:lnTo>
                    <a:lnTo>
                      <a:pt x="237" y="519"/>
                    </a:lnTo>
                    <a:lnTo>
                      <a:pt x="232" y="516"/>
                    </a:lnTo>
                    <a:lnTo>
                      <a:pt x="227" y="512"/>
                    </a:lnTo>
                    <a:lnTo>
                      <a:pt x="222" y="510"/>
                    </a:lnTo>
                    <a:lnTo>
                      <a:pt x="217" y="508"/>
                    </a:lnTo>
                    <a:lnTo>
                      <a:pt x="213" y="508"/>
                    </a:lnTo>
                    <a:lnTo>
                      <a:pt x="208" y="510"/>
                    </a:lnTo>
                    <a:lnTo>
                      <a:pt x="202" y="510"/>
                    </a:lnTo>
                    <a:lnTo>
                      <a:pt x="197" y="510"/>
                    </a:lnTo>
                    <a:lnTo>
                      <a:pt x="192" y="508"/>
                    </a:lnTo>
                    <a:lnTo>
                      <a:pt x="187" y="503"/>
                    </a:lnTo>
                    <a:lnTo>
                      <a:pt x="182" y="499"/>
                    </a:lnTo>
                    <a:lnTo>
                      <a:pt x="174" y="488"/>
                    </a:lnTo>
                    <a:lnTo>
                      <a:pt x="168" y="482"/>
                    </a:lnTo>
                    <a:lnTo>
                      <a:pt x="162" y="482"/>
                    </a:lnTo>
                    <a:lnTo>
                      <a:pt x="154" y="480"/>
                    </a:lnTo>
                    <a:lnTo>
                      <a:pt x="145" y="480"/>
                    </a:lnTo>
                    <a:lnTo>
                      <a:pt x="135" y="488"/>
                    </a:lnTo>
                    <a:lnTo>
                      <a:pt x="109" y="506"/>
                    </a:lnTo>
                    <a:lnTo>
                      <a:pt x="87" y="491"/>
                    </a:lnTo>
                    <a:lnTo>
                      <a:pt x="69" y="478"/>
                    </a:lnTo>
                    <a:lnTo>
                      <a:pt x="43" y="499"/>
                    </a:lnTo>
                    <a:lnTo>
                      <a:pt x="18" y="510"/>
                    </a:lnTo>
                    <a:lnTo>
                      <a:pt x="4" y="486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22"/>
              <p:cNvSpPr>
                <a:spLocks/>
              </p:cNvSpPr>
              <p:nvPr/>
            </p:nvSpPr>
            <p:spPr bwMode="auto">
              <a:xfrm>
                <a:off x="4881" y="3409"/>
                <a:ext cx="40" cy="179"/>
              </a:xfrm>
              <a:custGeom>
                <a:avLst/>
                <a:gdLst>
                  <a:gd name="T0" fmla="*/ 10 w 40"/>
                  <a:gd name="T1" fmla="*/ 173 h 179"/>
                  <a:gd name="T2" fmla="*/ 6 w 40"/>
                  <a:gd name="T3" fmla="*/ 158 h 179"/>
                  <a:gd name="T4" fmla="*/ 4 w 40"/>
                  <a:gd name="T5" fmla="*/ 141 h 179"/>
                  <a:gd name="T6" fmla="*/ 3 w 40"/>
                  <a:gd name="T7" fmla="*/ 117 h 179"/>
                  <a:gd name="T8" fmla="*/ 3 w 40"/>
                  <a:gd name="T9" fmla="*/ 100 h 179"/>
                  <a:gd name="T10" fmla="*/ 5 w 40"/>
                  <a:gd name="T11" fmla="*/ 83 h 179"/>
                  <a:gd name="T12" fmla="*/ 4 w 40"/>
                  <a:gd name="T13" fmla="*/ 64 h 179"/>
                  <a:gd name="T14" fmla="*/ 3 w 40"/>
                  <a:gd name="T15" fmla="*/ 55 h 179"/>
                  <a:gd name="T16" fmla="*/ 1 w 40"/>
                  <a:gd name="T17" fmla="*/ 45 h 179"/>
                  <a:gd name="T18" fmla="*/ 1 w 40"/>
                  <a:gd name="T19" fmla="*/ 40 h 179"/>
                  <a:gd name="T20" fmla="*/ 4 w 40"/>
                  <a:gd name="T21" fmla="*/ 45 h 179"/>
                  <a:gd name="T22" fmla="*/ 6 w 40"/>
                  <a:gd name="T23" fmla="*/ 47 h 179"/>
                  <a:gd name="T24" fmla="*/ 5 w 40"/>
                  <a:gd name="T25" fmla="*/ 27 h 179"/>
                  <a:gd name="T26" fmla="*/ 1 w 40"/>
                  <a:gd name="T27" fmla="*/ 12 h 179"/>
                  <a:gd name="T28" fmla="*/ 1 w 40"/>
                  <a:gd name="T29" fmla="*/ 4 h 179"/>
                  <a:gd name="T30" fmla="*/ 6 w 40"/>
                  <a:gd name="T31" fmla="*/ 2 h 179"/>
                  <a:gd name="T32" fmla="*/ 10 w 40"/>
                  <a:gd name="T33" fmla="*/ 8 h 179"/>
                  <a:gd name="T34" fmla="*/ 13 w 40"/>
                  <a:gd name="T35" fmla="*/ 23 h 179"/>
                  <a:gd name="T36" fmla="*/ 15 w 40"/>
                  <a:gd name="T37" fmla="*/ 27 h 179"/>
                  <a:gd name="T38" fmla="*/ 18 w 40"/>
                  <a:gd name="T39" fmla="*/ 15 h 179"/>
                  <a:gd name="T40" fmla="*/ 22 w 40"/>
                  <a:gd name="T41" fmla="*/ 4 h 179"/>
                  <a:gd name="T42" fmla="*/ 26 w 40"/>
                  <a:gd name="T43" fmla="*/ 2 h 179"/>
                  <a:gd name="T44" fmla="*/ 28 w 40"/>
                  <a:gd name="T45" fmla="*/ 10 h 179"/>
                  <a:gd name="T46" fmla="*/ 25 w 40"/>
                  <a:gd name="T47" fmla="*/ 12 h 179"/>
                  <a:gd name="T48" fmla="*/ 23 w 40"/>
                  <a:gd name="T49" fmla="*/ 17 h 179"/>
                  <a:gd name="T50" fmla="*/ 23 w 40"/>
                  <a:gd name="T51" fmla="*/ 27 h 179"/>
                  <a:gd name="T52" fmla="*/ 24 w 40"/>
                  <a:gd name="T53" fmla="*/ 36 h 179"/>
                  <a:gd name="T54" fmla="*/ 26 w 40"/>
                  <a:gd name="T55" fmla="*/ 40 h 179"/>
                  <a:gd name="T56" fmla="*/ 29 w 40"/>
                  <a:gd name="T57" fmla="*/ 36 h 179"/>
                  <a:gd name="T58" fmla="*/ 29 w 40"/>
                  <a:gd name="T59" fmla="*/ 23 h 179"/>
                  <a:gd name="T60" fmla="*/ 32 w 40"/>
                  <a:gd name="T61" fmla="*/ 30 h 179"/>
                  <a:gd name="T62" fmla="*/ 34 w 40"/>
                  <a:gd name="T63" fmla="*/ 42 h 179"/>
                  <a:gd name="T64" fmla="*/ 35 w 40"/>
                  <a:gd name="T65" fmla="*/ 55 h 179"/>
                  <a:gd name="T66" fmla="*/ 33 w 40"/>
                  <a:gd name="T67" fmla="*/ 68 h 179"/>
                  <a:gd name="T68" fmla="*/ 31 w 40"/>
                  <a:gd name="T69" fmla="*/ 81 h 179"/>
                  <a:gd name="T70" fmla="*/ 30 w 40"/>
                  <a:gd name="T71" fmla="*/ 90 h 179"/>
                  <a:gd name="T72" fmla="*/ 32 w 40"/>
                  <a:gd name="T73" fmla="*/ 102 h 179"/>
                  <a:gd name="T74" fmla="*/ 35 w 40"/>
                  <a:gd name="T75" fmla="*/ 107 h 179"/>
                  <a:gd name="T76" fmla="*/ 37 w 40"/>
                  <a:gd name="T77" fmla="*/ 102 h 179"/>
                  <a:gd name="T78" fmla="*/ 39 w 40"/>
                  <a:gd name="T79" fmla="*/ 113 h 179"/>
                  <a:gd name="T80" fmla="*/ 38 w 40"/>
                  <a:gd name="T81" fmla="*/ 130 h 179"/>
                  <a:gd name="T82" fmla="*/ 37 w 40"/>
                  <a:gd name="T83" fmla="*/ 147 h 179"/>
                  <a:gd name="T84" fmla="*/ 34 w 40"/>
                  <a:gd name="T85" fmla="*/ 158 h 179"/>
                  <a:gd name="T86" fmla="*/ 31 w 40"/>
                  <a:gd name="T87" fmla="*/ 169 h 179"/>
                  <a:gd name="T88" fmla="*/ 26 w 40"/>
                  <a:gd name="T89" fmla="*/ 173 h 179"/>
                  <a:gd name="T90" fmla="*/ 20 w 40"/>
                  <a:gd name="T91" fmla="*/ 173 h 179"/>
                  <a:gd name="T92" fmla="*/ 13 w 40"/>
                  <a:gd name="T93" fmla="*/ 178 h 1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40"/>
                  <a:gd name="T142" fmla="*/ 0 h 179"/>
                  <a:gd name="T143" fmla="*/ 40 w 40"/>
                  <a:gd name="T144" fmla="*/ 179 h 1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40" h="179">
                    <a:moveTo>
                      <a:pt x="13" y="178"/>
                    </a:moveTo>
                    <a:lnTo>
                      <a:pt x="12" y="175"/>
                    </a:lnTo>
                    <a:lnTo>
                      <a:pt x="10" y="173"/>
                    </a:lnTo>
                    <a:lnTo>
                      <a:pt x="9" y="169"/>
                    </a:lnTo>
                    <a:lnTo>
                      <a:pt x="7" y="162"/>
                    </a:lnTo>
                    <a:lnTo>
                      <a:pt x="6" y="158"/>
                    </a:lnTo>
                    <a:lnTo>
                      <a:pt x="5" y="154"/>
                    </a:lnTo>
                    <a:lnTo>
                      <a:pt x="4" y="147"/>
                    </a:lnTo>
                    <a:lnTo>
                      <a:pt x="4" y="141"/>
                    </a:lnTo>
                    <a:lnTo>
                      <a:pt x="3" y="132"/>
                    </a:lnTo>
                    <a:lnTo>
                      <a:pt x="3" y="126"/>
                    </a:lnTo>
                    <a:lnTo>
                      <a:pt x="3" y="117"/>
                    </a:lnTo>
                    <a:lnTo>
                      <a:pt x="2" y="113"/>
                    </a:lnTo>
                    <a:lnTo>
                      <a:pt x="3" y="107"/>
                    </a:lnTo>
                    <a:lnTo>
                      <a:pt x="3" y="100"/>
                    </a:lnTo>
                    <a:lnTo>
                      <a:pt x="3" y="94"/>
                    </a:lnTo>
                    <a:lnTo>
                      <a:pt x="4" y="87"/>
                    </a:lnTo>
                    <a:lnTo>
                      <a:pt x="5" y="83"/>
                    </a:lnTo>
                    <a:lnTo>
                      <a:pt x="5" y="77"/>
                    </a:lnTo>
                    <a:lnTo>
                      <a:pt x="4" y="70"/>
                    </a:lnTo>
                    <a:lnTo>
                      <a:pt x="4" y="64"/>
                    </a:lnTo>
                    <a:lnTo>
                      <a:pt x="4" y="62"/>
                    </a:lnTo>
                    <a:lnTo>
                      <a:pt x="3" y="57"/>
                    </a:lnTo>
                    <a:lnTo>
                      <a:pt x="3" y="55"/>
                    </a:lnTo>
                    <a:lnTo>
                      <a:pt x="2" y="51"/>
                    </a:lnTo>
                    <a:lnTo>
                      <a:pt x="1" y="49"/>
                    </a:lnTo>
                    <a:lnTo>
                      <a:pt x="1" y="45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1" y="40"/>
                    </a:lnTo>
                    <a:lnTo>
                      <a:pt x="2" y="40"/>
                    </a:lnTo>
                    <a:lnTo>
                      <a:pt x="3" y="42"/>
                    </a:lnTo>
                    <a:lnTo>
                      <a:pt x="4" y="45"/>
                    </a:lnTo>
                    <a:lnTo>
                      <a:pt x="5" y="49"/>
                    </a:lnTo>
                    <a:lnTo>
                      <a:pt x="6" y="53"/>
                    </a:lnTo>
                    <a:lnTo>
                      <a:pt x="6" y="47"/>
                    </a:lnTo>
                    <a:lnTo>
                      <a:pt x="6" y="40"/>
                    </a:lnTo>
                    <a:lnTo>
                      <a:pt x="5" y="34"/>
                    </a:lnTo>
                    <a:lnTo>
                      <a:pt x="5" y="27"/>
                    </a:lnTo>
                    <a:lnTo>
                      <a:pt x="4" y="21"/>
                    </a:lnTo>
                    <a:lnTo>
                      <a:pt x="2" y="17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4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1" y="12"/>
                    </a:lnTo>
                    <a:lnTo>
                      <a:pt x="12" y="19"/>
                    </a:lnTo>
                    <a:lnTo>
                      <a:pt x="13" y="23"/>
                    </a:lnTo>
                    <a:lnTo>
                      <a:pt x="14" y="30"/>
                    </a:lnTo>
                    <a:lnTo>
                      <a:pt x="15" y="38"/>
                    </a:lnTo>
                    <a:lnTo>
                      <a:pt x="15" y="27"/>
                    </a:lnTo>
                    <a:lnTo>
                      <a:pt x="16" y="23"/>
                    </a:lnTo>
                    <a:lnTo>
                      <a:pt x="17" y="19"/>
                    </a:lnTo>
                    <a:lnTo>
                      <a:pt x="18" y="15"/>
                    </a:lnTo>
                    <a:lnTo>
                      <a:pt x="19" y="8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5" y="0"/>
                    </a:lnTo>
                    <a:lnTo>
                      <a:pt x="26" y="2"/>
                    </a:lnTo>
                    <a:lnTo>
                      <a:pt x="27" y="6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5" y="12"/>
                    </a:lnTo>
                    <a:lnTo>
                      <a:pt x="25" y="15"/>
                    </a:lnTo>
                    <a:lnTo>
                      <a:pt x="24" y="15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3" y="27"/>
                    </a:lnTo>
                    <a:lnTo>
                      <a:pt x="23" y="32"/>
                    </a:lnTo>
                    <a:lnTo>
                      <a:pt x="23" y="34"/>
                    </a:lnTo>
                    <a:lnTo>
                      <a:pt x="24" y="36"/>
                    </a:lnTo>
                    <a:lnTo>
                      <a:pt x="25" y="38"/>
                    </a:lnTo>
                    <a:lnTo>
                      <a:pt x="26" y="40"/>
                    </a:lnTo>
                    <a:lnTo>
                      <a:pt x="27" y="40"/>
                    </a:lnTo>
                    <a:lnTo>
                      <a:pt x="28" y="38"/>
                    </a:lnTo>
                    <a:lnTo>
                      <a:pt x="29" y="36"/>
                    </a:lnTo>
                    <a:lnTo>
                      <a:pt x="29" y="32"/>
                    </a:lnTo>
                    <a:lnTo>
                      <a:pt x="29" y="27"/>
                    </a:lnTo>
                    <a:lnTo>
                      <a:pt x="29" y="23"/>
                    </a:lnTo>
                    <a:lnTo>
                      <a:pt x="29" y="25"/>
                    </a:lnTo>
                    <a:lnTo>
                      <a:pt x="31" y="27"/>
                    </a:lnTo>
                    <a:lnTo>
                      <a:pt x="32" y="30"/>
                    </a:lnTo>
                    <a:lnTo>
                      <a:pt x="32" y="34"/>
                    </a:lnTo>
                    <a:lnTo>
                      <a:pt x="34" y="38"/>
                    </a:lnTo>
                    <a:lnTo>
                      <a:pt x="34" y="42"/>
                    </a:lnTo>
                    <a:lnTo>
                      <a:pt x="35" y="47"/>
                    </a:lnTo>
                    <a:lnTo>
                      <a:pt x="35" y="51"/>
                    </a:lnTo>
                    <a:lnTo>
                      <a:pt x="35" y="55"/>
                    </a:lnTo>
                    <a:lnTo>
                      <a:pt x="35" y="60"/>
                    </a:lnTo>
                    <a:lnTo>
                      <a:pt x="34" y="64"/>
                    </a:lnTo>
                    <a:lnTo>
                      <a:pt x="33" y="68"/>
                    </a:lnTo>
                    <a:lnTo>
                      <a:pt x="32" y="72"/>
                    </a:lnTo>
                    <a:lnTo>
                      <a:pt x="32" y="77"/>
                    </a:lnTo>
                    <a:lnTo>
                      <a:pt x="31" y="81"/>
                    </a:lnTo>
                    <a:lnTo>
                      <a:pt x="31" y="83"/>
                    </a:lnTo>
                    <a:lnTo>
                      <a:pt x="30" y="87"/>
                    </a:lnTo>
                    <a:lnTo>
                      <a:pt x="30" y="90"/>
                    </a:lnTo>
                    <a:lnTo>
                      <a:pt x="30" y="94"/>
                    </a:lnTo>
                    <a:lnTo>
                      <a:pt x="31" y="98"/>
                    </a:lnTo>
                    <a:lnTo>
                      <a:pt x="32" y="102"/>
                    </a:lnTo>
                    <a:lnTo>
                      <a:pt x="33" y="105"/>
                    </a:lnTo>
                    <a:lnTo>
                      <a:pt x="34" y="105"/>
                    </a:lnTo>
                    <a:lnTo>
                      <a:pt x="35" y="107"/>
                    </a:lnTo>
                    <a:lnTo>
                      <a:pt x="35" y="102"/>
                    </a:lnTo>
                    <a:lnTo>
                      <a:pt x="36" y="100"/>
                    </a:lnTo>
                    <a:lnTo>
                      <a:pt x="37" y="102"/>
                    </a:lnTo>
                    <a:lnTo>
                      <a:pt x="37" y="105"/>
                    </a:lnTo>
                    <a:lnTo>
                      <a:pt x="38" y="109"/>
                    </a:lnTo>
                    <a:lnTo>
                      <a:pt x="39" y="113"/>
                    </a:lnTo>
                    <a:lnTo>
                      <a:pt x="39" y="120"/>
                    </a:lnTo>
                    <a:lnTo>
                      <a:pt x="38" y="124"/>
                    </a:lnTo>
                    <a:lnTo>
                      <a:pt x="38" y="130"/>
                    </a:lnTo>
                    <a:lnTo>
                      <a:pt x="38" y="135"/>
                    </a:lnTo>
                    <a:lnTo>
                      <a:pt x="37" y="141"/>
                    </a:lnTo>
                    <a:lnTo>
                      <a:pt x="37" y="147"/>
                    </a:lnTo>
                    <a:lnTo>
                      <a:pt x="35" y="152"/>
                    </a:lnTo>
                    <a:lnTo>
                      <a:pt x="34" y="156"/>
                    </a:lnTo>
                    <a:lnTo>
                      <a:pt x="34" y="158"/>
                    </a:lnTo>
                    <a:lnTo>
                      <a:pt x="33" y="162"/>
                    </a:lnTo>
                    <a:lnTo>
                      <a:pt x="32" y="165"/>
                    </a:lnTo>
                    <a:lnTo>
                      <a:pt x="31" y="169"/>
                    </a:lnTo>
                    <a:lnTo>
                      <a:pt x="29" y="171"/>
                    </a:lnTo>
                    <a:lnTo>
                      <a:pt x="28" y="173"/>
                    </a:lnTo>
                    <a:lnTo>
                      <a:pt x="26" y="173"/>
                    </a:lnTo>
                    <a:lnTo>
                      <a:pt x="25" y="171"/>
                    </a:lnTo>
                    <a:lnTo>
                      <a:pt x="23" y="171"/>
                    </a:lnTo>
                    <a:lnTo>
                      <a:pt x="20" y="173"/>
                    </a:lnTo>
                    <a:lnTo>
                      <a:pt x="18" y="175"/>
                    </a:lnTo>
                    <a:lnTo>
                      <a:pt x="15" y="178"/>
                    </a:lnTo>
                    <a:lnTo>
                      <a:pt x="13" y="178"/>
                    </a:lnTo>
                  </a:path>
                </a:pathLst>
              </a:cu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23"/>
              <p:cNvSpPr>
                <a:spLocks/>
              </p:cNvSpPr>
              <p:nvPr/>
            </p:nvSpPr>
            <p:spPr bwMode="auto">
              <a:xfrm>
                <a:off x="4914" y="3128"/>
                <a:ext cx="168" cy="477"/>
              </a:xfrm>
              <a:custGeom>
                <a:avLst/>
                <a:gdLst>
                  <a:gd name="T0" fmla="*/ 0 w 168"/>
                  <a:gd name="T1" fmla="*/ 413 h 477"/>
                  <a:gd name="T2" fmla="*/ 4 w 168"/>
                  <a:gd name="T3" fmla="*/ 343 h 477"/>
                  <a:gd name="T4" fmla="*/ 10 w 168"/>
                  <a:gd name="T5" fmla="*/ 283 h 477"/>
                  <a:gd name="T6" fmla="*/ 7 w 168"/>
                  <a:gd name="T7" fmla="*/ 229 h 477"/>
                  <a:gd name="T8" fmla="*/ 23 w 168"/>
                  <a:gd name="T9" fmla="*/ 253 h 477"/>
                  <a:gd name="T10" fmla="*/ 24 w 168"/>
                  <a:gd name="T11" fmla="*/ 130 h 477"/>
                  <a:gd name="T12" fmla="*/ 28 w 168"/>
                  <a:gd name="T13" fmla="*/ 94 h 477"/>
                  <a:gd name="T14" fmla="*/ 38 w 168"/>
                  <a:gd name="T15" fmla="*/ 100 h 477"/>
                  <a:gd name="T16" fmla="*/ 44 w 168"/>
                  <a:gd name="T17" fmla="*/ 53 h 477"/>
                  <a:gd name="T18" fmla="*/ 58 w 168"/>
                  <a:gd name="T19" fmla="*/ 57 h 477"/>
                  <a:gd name="T20" fmla="*/ 65 w 168"/>
                  <a:gd name="T21" fmla="*/ 98 h 477"/>
                  <a:gd name="T22" fmla="*/ 81 w 168"/>
                  <a:gd name="T23" fmla="*/ 100 h 477"/>
                  <a:gd name="T24" fmla="*/ 95 w 168"/>
                  <a:gd name="T25" fmla="*/ 70 h 477"/>
                  <a:gd name="T26" fmla="*/ 104 w 168"/>
                  <a:gd name="T27" fmla="*/ 25 h 477"/>
                  <a:gd name="T28" fmla="*/ 109 w 168"/>
                  <a:gd name="T29" fmla="*/ 23 h 477"/>
                  <a:gd name="T30" fmla="*/ 107 w 168"/>
                  <a:gd name="T31" fmla="*/ 94 h 477"/>
                  <a:gd name="T32" fmla="*/ 89 w 168"/>
                  <a:gd name="T33" fmla="*/ 158 h 477"/>
                  <a:gd name="T34" fmla="*/ 89 w 168"/>
                  <a:gd name="T35" fmla="*/ 180 h 477"/>
                  <a:gd name="T36" fmla="*/ 113 w 168"/>
                  <a:gd name="T37" fmla="*/ 141 h 477"/>
                  <a:gd name="T38" fmla="*/ 131 w 168"/>
                  <a:gd name="T39" fmla="*/ 122 h 477"/>
                  <a:gd name="T40" fmla="*/ 128 w 168"/>
                  <a:gd name="T41" fmla="*/ 162 h 477"/>
                  <a:gd name="T42" fmla="*/ 120 w 168"/>
                  <a:gd name="T43" fmla="*/ 195 h 477"/>
                  <a:gd name="T44" fmla="*/ 118 w 168"/>
                  <a:gd name="T45" fmla="*/ 229 h 477"/>
                  <a:gd name="T46" fmla="*/ 121 w 168"/>
                  <a:gd name="T47" fmla="*/ 246 h 477"/>
                  <a:gd name="T48" fmla="*/ 132 w 168"/>
                  <a:gd name="T49" fmla="*/ 244 h 477"/>
                  <a:gd name="T50" fmla="*/ 135 w 168"/>
                  <a:gd name="T51" fmla="*/ 205 h 477"/>
                  <a:gd name="T52" fmla="*/ 139 w 168"/>
                  <a:gd name="T53" fmla="*/ 177 h 477"/>
                  <a:gd name="T54" fmla="*/ 143 w 168"/>
                  <a:gd name="T55" fmla="*/ 186 h 477"/>
                  <a:gd name="T56" fmla="*/ 146 w 168"/>
                  <a:gd name="T57" fmla="*/ 218 h 477"/>
                  <a:gd name="T58" fmla="*/ 144 w 168"/>
                  <a:gd name="T59" fmla="*/ 238 h 477"/>
                  <a:gd name="T60" fmla="*/ 141 w 168"/>
                  <a:gd name="T61" fmla="*/ 272 h 477"/>
                  <a:gd name="T62" fmla="*/ 140 w 168"/>
                  <a:gd name="T63" fmla="*/ 308 h 477"/>
                  <a:gd name="T64" fmla="*/ 145 w 168"/>
                  <a:gd name="T65" fmla="*/ 319 h 477"/>
                  <a:gd name="T66" fmla="*/ 153 w 168"/>
                  <a:gd name="T67" fmla="*/ 308 h 477"/>
                  <a:gd name="T68" fmla="*/ 160 w 168"/>
                  <a:gd name="T69" fmla="*/ 287 h 477"/>
                  <a:gd name="T70" fmla="*/ 163 w 168"/>
                  <a:gd name="T71" fmla="*/ 263 h 477"/>
                  <a:gd name="T72" fmla="*/ 167 w 168"/>
                  <a:gd name="T73" fmla="*/ 272 h 477"/>
                  <a:gd name="T74" fmla="*/ 166 w 168"/>
                  <a:gd name="T75" fmla="*/ 306 h 477"/>
                  <a:gd name="T76" fmla="*/ 155 w 168"/>
                  <a:gd name="T77" fmla="*/ 355 h 477"/>
                  <a:gd name="T78" fmla="*/ 140 w 168"/>
                  <a:gd name="T79" fmla="*/ 420 h 477"/>
                  <a:gd name="T80" fmla="*/ 126 w 168"/>
                  <a:gd name="T81" fmla="*/ 471 h 477"/>
                  <a:gd name="T82" fmla="*/ 105 w 168"/>
                  <a:gd name="T83" fmla="*/ 471 h 477"/>
                  <a:gd name="T84" fmla="*/ 91 w 168"/>
                  <a:gd name="T85" fmla="*/ 441 h 477"/>
                  <a:gd name="T86" fmla="*/ 66 w 168"/>
                  <a:gd name="T87" fmla="*/ 456 h 477"/>
                  <a:gd name="T88" fmla="*/ 47 w 168"/>
                  <a:gd name="T89" fmla="*/ 458 h 477"/>
                  <a:gd name="T90" fmla="*/ 15 w 168"/>
                  <a:gd name="T91" fmla="*/ 467 h 47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8"/>
                  <a:gd name="T139" fmla="*/ 0 h 477"/>
                  <a:gd name="T140" fmla="*/ 168 w 168"/>
                  <a:gd name="T141" fmla="*/ 477 h 47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8" h="477">
                    <a:moveTo>
                      <a:pt x="7" y="460"/>
                    </a:moveTo>
                    <a:lnTo>
                      <a:pt x="3" y="445"/>
                    </a:lnTo>
                    <a:lnTo>
                      <a:pt x="0" y="413"/>
                    </a:lnTo>
                    <a:lnTo>
                      <a:pt x="0" y="383"/>
                    </a:lnTo>
                    <a:lnTo>
                      <a:pt x="0" y="358"/>
                    </a:lnTo>
                    <a:lnTo>
                      <a:pt x="4" y="343"/>
                    </a:lnTo>
                    <a:lnTo>
                      <a:pt x="13" y="321"/>
                    </a:lnTo>
                    <a:lnTo>
                      <a:pt x="12" y="304"/>
                    </a:lnTo>
                    <a:lnTo>
                      <a:pt x="10" y="283"/>
                    </a:lnTo>
                    <a:lnTo>
                      <a:pt x="7" y="268"/>
                    </a:lnTo>
                    <a:lnTo>
                      <a:pt x="6" y="250"/>
                    </a:lnTo>
                    <a:lnTo>
                      <a:pt x="7" y="229"/>
                    </a:lnTo>
                    <a:lnTo>
                      <a:pt x="10" y="201"/>
                    </a:lnTo>
                    <a:lnTo>
                      <a:pt x="16" y="220"/>
                    </a:lnTo>
                    <a:lnTo>
                      <a:pt x="23" y="253"/>
                    </a:lnTo>
                    <a:lnTo>
                      <a:pt x="27" y="253"/>
                    </a:lnTo>
                    <a:lnTo>
                      <a:pt x="27" y="190"/>
                    </a:lnTo>
                    <a:lnTo>
                      <a:pt x="24" y="130"/>
                    </a:lnTo>
                    <a:lnTo>
                      <a:pt x="18" y="92"/>
                    </a:lnTo>
                    <a:lnTo>
                      <a:pt x="22" y="90"/>
                    </a:lnTo>
                    <a:lnTo>
                      <a:pt x="28" y="94"/>
                    </a:lnTo>
                    <a:lnTo>
                      <a:pt x="33" y="105"/>
                    </a:lnTo>
                    <a:lnTo>
                      <a:pt x="38" y="122"/>
                    </a:lnTo>
                    <a:lnTo>
                      <a:pt x="38" y="100"/>
                    </a:lnTo>
                    <a:lnTo>
                      <a:pt x="39" y="83"/>
                    </a:lnTo>
                    <a:lnTo>
                      <a:pt x="42" y="68"/>
                    </a:lnTo>
                    <a:lnTo>
                      <a:pt x="44" y="53"/>
                    </a:lnTo>
                    <a:lnTo>
                      <a:pt x="54" y="21"/>
                    </a:lnTo>
                    <a:lnTo>
                      <a:pt x="56" y="45"/>
                    </a:lnTo>
                    <a:lnTo>
                      <a:pt x="58" y="57"/>
                    </a:lnTo>
                    <a:lnTo>
                      <a:pt x="59" y="68"/>
                    </a:lnTo>
                    <a:lnTo>
                      <a:pt x="61" y="79"/>
                    </a:lnTo>
                    <a:lnTo>
                      <a:pt x="65" y="98"/>
                    </a:lnTo>
                    <a:lnTo>
                      <a:pt x="69" y="107"/>
                    </a:lnTo>
                    <a:lnTo>
                      <a:pt x="74" y="107"/>
                    </a:lnTo>
                    <a:lnTo>
                      <a:pt x="81" y="100"/>
                    </a:lnTo>
                    <a:lnTo>
                      <a:pt x="85" y="92"/>
                    </a:lnTo>
                    <a:lnTo>
                      <a:pt x="91" y="83"/>
                    </a:lnTo>
                    <a:lnTo>
                      <a:pt x="95" y="70"/>
                    </a:lnTo>
                    <a:lnTo>
                      <a:pt x="99" y="53"/>
                    </a:lnTo>
                    <a:lnTo>
                      <a:pt x="101" y="40"/>
                    </a:lnTo>
                    <a:lnTo>
                      <a:pt x="104" y="25"/>
                    </a:lnTo>
                    <a:lnTo>
                      <a:pt x="106" y="15"/>
                    </a:lnTo>
                    <a:lnTo>
                      <a:pt x="109" y="0"/>
                    </a:lnTo>
                    <a:lnTo>
                      <a:pt x="109" y="23"/>
                    </a:lnTo>
                    <a:lnTo>
                      <a:pt x="110" y="42"/>
                    </a:lnTo>
                    <a:lnTo>
                      <a:pt x="109" y="66"/>
                    </a:lnTo>
                    <a:lnTo>
                      <a:pt x="107" y="94"/>
                    </a:lnTo>
                    <a:lnTo>
                      <a:pt x="102" y="122"/>
                    </a:lnTo>
                    <a:lnTo>
                      <a:pt x="96" y="143"/>
                    </a:lnTo>
                    <a:lnTo>
                      <a:pt x="89" y="158"/>
                    </a:lnTo>
                    <a:lnTo>
                      <a:pt x="85" y="173"/>
                    </a:lnTo>
                    <a:lnTo>
                      <a:pt x="79" y="199"/>
                    </a:lnTo>
                    <a:lnTo>
                      <a:pt x="89" y="180"/>
                    </a:lnTo>
                    <a:lnTo>
                      <a:pt x="99" y="160"/>
                    </a:lnTo>
                    <a:lnTo>
                      <a:pt x="106" y="152"/>
                    </a:lnTo>
                    <a:lnTo>
                      <a:pt x="113" y="141"/>
                    </a:lnTo>
                    <a:lnTo>
                      <a:pt x="120" y="132"/>
                    </a:lnTo>
                    <a:lnTo>
                      <a:pt x="126" y="126"/>
                    </a:lnTo>
                    <a:lnTo>
                      <a:pt x="131" y="122"/>
                    </a:lnTo>
                    <a:lnTo>
                      <a:pt x="130" y="137"/>
                    </a:lnTo>
                    <a:lnTo>
                      <a:pt x="130" y="152"/>
                    </a:lnTo>
                    <a:lnTo>
                      <a:pt x="128" y="162"/>
                    </a:lnTo>
                    <a:lnTo>
                      <a:pt x="126" y="171"/>
                    </a:lnTo>
                    <a:lnTo>
                      <a:pt x="123" y="180"/>
                    </a:lnTo>
                    <a:lnTo>
                      <a:pt x="120" y="195"/>
                    </a:lnTo>
                    <a:lnTo>
                      <a:pt x="118" y="210"/>
                    </a:lnTo>
                    <a:lnTo>
                      <a:pt x="118" y="220"/>
                    </a:lnTo>
                    <a:lnTo>
                      <a:pt x="118" y="229"/>
                    </a:lnTo>
                    <a:lnTo>
                      <a:pt x="119" y="235"/>
                    </a:lnTo>
                    <a:lnTo>
                      <a:pt x="120" y="242"/>
                    </a:lnTo>
                    <a:lnTo>
                      <a:pt x="121" y="246"/>
                    </a:lnTo>
                    <a:lnTo>
                      <a:pt x="122" y="250"/>
                    </a:lnTo>
                    <a:lnTo>
                      <a:pt x="128" y="250"/>
                    </a:lnTo>
                    <a:lnTo>
                      <a:pt x="132" y="244"/>
                    </a:lnTo>
                    <a:lnTo>
                      <a:pt x="134" y="231"/>
                    </a:lnTo>
                    <a:lnTo>
                      <a:pt x="135" y="212"/>
                    </a:lnTo>
                    <a:lnTo>
                      <a:pt x="135" y="205"/>
                    </a:lnTo>
                    <a:lnTo>
                      <a:pt x="136" y="197"/>
                    </a:lnTo>
                    <a:lnTo>
                      <a:pt x="137" y="188"/>
                    </a:lnTo>
                    <a:lnTo>
                      <a:pt x="139" y="177"/>
                    </a:lnTo>
                    <a:lnTo>
                      <a:pt x="140" y="169"/>
                    </a:lnTo>
                    <a:lnTo>
                      <a:pt x="142" y="177"/>
                    </a:lnTo>
                    <a:lnTo>
                      <a:pt x="143" y="186"/>
                    </a:lnTo>
                    <a:lnTo>
                      <a:pt x="145" y="197"/>
                    </a:lnTo>
                    <a:lnTo>
                      <a:pt x="146" y="205"/>
                    </a:lnTo>
                    <a:lnTo>
                      <a:pt x="146" y="218"/>
                    </a:lnTo>
                    <a:lnTo>
                      <a:pt x="145" y="229"/>
                    </a:lnTo>
                    <a:lnTo>
                      <a:pt x="144" y="246"/>
                    </a:lnTo>
                    <a:lnTo>
                      <a:pt x="144" y="238"/>
                    </a:lnTo>
                    <a:lnTo>
                      <a:pt x="142" y="255"/>
                    </a:lnTo>
                    <a:lnTo>
                      <a:pt x="142" y="261"/>
                    </a:lnTo>
                    <a:lnTo>
                      <a:pt x="141" y="272"/>
                    </a:lnTo>
                    <a:lnTo>
                      <a:pt x="141" y="289"/>
                    </a:lnTo>
                    <a:lnTo>
                      <a:pt x="140" y="298"/>
                    </a:lnTo>
                    <a:lnTo>
                      <a:pt x="140" y="308"/>
                    </a:lnTo>
                    <a:lnTo>
                      <a:pt x="141" y="315"/>
                    </a:lnTo>
                    <a:lnTo>
                      <a:pt x="143" y="321"/>
                    </a:lnTo>
                    <a:lnTo>
                      <a:pt x="145" y="319"/>
                    </a:lnTo>
                    <a:lnTo>
                      <a:pt x="148" y="317"/>
                    </a:lnTo>
                    <a:lnTo>
                      <a:pt x="150" y="313"/>
                    </a:lnTo>
                    <a:lnTo>
                      <a:pt x="153" y="308"/>
                    </a:lnTo>
                    <a:lnTo>
                      <a:pt x="155" y="302"/>
                    </a:lnTo>
                    <a:lnTo>
                      <a:pt x="157" y="295"/>
                    </a:lnTo>
                    <a:lnTo>
                      <a:pt x="160" y="287"/>
                    </a:lnTo>
                    <a:lnTo>
                      <a:pt x="161" y="280"/>
                    </a:lnTo>
                    <a:lnTo>
                      <a:pt x="162" y="272"/>
                    </a:lnTo>
                    <a:lnTo>
                      <a:pt x="163" y="263"/>
                    </a:lnTo>
                    <a:lnTo>
                      <a:pt x="164" y="253"/>
                    </a:lnTo>
                    <a:lnTo>
                      <a:pt x="166" y="263"/>
                    </a:lnTo>
                    <a:lnTo>
                      <a:pt x="167" y="272"/>
                    </a:lnTo>
                    <a:lnTo>
                      <a:pt x="167" y="280"/>
                    </a:lnTo>
                    <a:lnTo>
                      <a:pt x="167" y="293"/>
                    </a:lnTo>
                    <a:lnTo>
                      <a:pt x="166" y="306"/>
                    </a:lnTo>
                    <a:lnTo>
                      <a:pt x="163" y="319"/>
                    </a:lnTo>
                    <a:lnTo>
                      <a:pt x="160" y="334"/>
                    </a:lnTo>
                    <a:lnTo>
                      <a:pt x="155" y="355"/>
                    </a:lnTo>
                    <a:lnTo>
                      <a:pt x="148" y="383"/>
                    </a:lnTo>
                    <a:lnTo>
                      <a:pt x="143" y="400"/>
                    </a:lnTo>
                    <a:lnTo>
                      <a:pt x="140" y="420"/>
                    </a:lnTo>
                    <a:lnTo>
                      <a:pt x="140" y="454"/>
                    </a:lnTo>
                    <a:lnTo>
                      <a:pt x="133" y="465"/>
                    </a:lnTo>
                    <a:lnTo>
                      <a:pt x="126" y="471"/>
                    </a:lnTo>
                    <a:lnTo>
                      <a:pt x="119" y="473"/>
                    </a:lnTo>
                    <a:lnTo>
                      <a:pt x="111" y="476"/>
                    </a:lnTo>
                    <a:lnTo>
                      <a:pt x="105" y="471"/>
                    </a:lnTo>
                    <a:lnTo>
                      <a:pt x="99" y="465"/>
                    </a:lnTo>
                    <a:lnTo>
                      <a:pt x="94" y="452"/>
                    </a:lnTo>
                    <a:lnTo>
                      <a:pt x="91" y="441"/>
                    </a:lnTo>
                    <a:lnTo>
                      <a:pt x="83" y="452"/>
                    </a:lnTo>
                    <a:lnTo>
                      <a:pt x="74" y="458"/>
                    </a:lnTo>
                    <a:lnTo>
                      <a:pt x="66" y="456"/>
                    </a:lnTo>
                    <a:lnTo>
                      <a:pt x="61" y="452"/>
                    </a:lnTo>
                    <a:lnTo>
                      <a:pt x="57" y="441"/>
                    </a:lnTo>
                    <a:lnTo>
                      <a:pt x="47" y="458"/>
                    </a:lnTo>
                    <a:lnTo>
                      <a:pt x="37" y="467"/>
                    </a:lnTo>
                    <a:lnTo>
                      <a:pt x="25" y="469"/>
                    </a:lnTo>
                    <a:lnTo>
                      <a:pt x="15" y="467"/>
                    </a:lnTo>
                    <a:lnTo>
                      <a:pt x="7" y="460"/>
                    </a:lnTo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4"/>
              <p:cNvSpPr>
                <a:spLocks/>
              </p:cNvSpPr>
              <p:nvPr/>
            </p:nvSpPr>
            <p:spPr bwMode="auto">
              <a:xfrm>
                <a:off x="4920" y="3258"/>
                <a:ext cx="120" cy="346"/>
              </a:xfrm>
              <a:custGeom>
                <a:avLst/>
                <a:gdLst>
                  <a:gd name="T0" fmla="*/ 2 w 120"/>
                  <a:gd name="T1" fmla="*/ 323 h 346"/>
                  <a:gd name="T2" fmla="*/ 0 w 120"/>
                  <a:gd name="T3" fmla="*/ 278 h 346"/>
                  <a:gd name="T4" fmla="*/ 2 w 120"/>
                  <a:gd name="T5" fmla="*/ 248 h 346"/>
                  <a:gd name="T6" fmla="*/ 8 w 120"/>
                  <a:gd name="T7" fmla="*/ 220 h 346"/>
                  <a:gd name="T8" fmla="*/ 5 w 120"/>
                  <a:gd name="T9" fmla="*/ 195 h 346"/>
                  <a:gd name="T10" fmla="*/ 5 w 120"/>
                  <a:gd name="T11" fmla="*/ 165 h 346"/>
                  <a:gd name="T12" fmla="*/ 11 w 120"/>
                  <a:gd name="T13" fmla="*/ 158 h 346"/>
                  <a:gd name="T14" fmla="*/ 19 w 120"/>
                  <a:gd name="T15" fmla="*/ 182 h 346"/>
                  <a:gd name="T16" fmla="*/ 17 w 120"/>
                  <a:gd name="T17" fmla="*/ 94 h 346"/>
                  <a:gd name="T18" fmla="*/ 15 w 120"/>
                  <a:gd name="T19" fmla="*/ 64 h 346"/>
                  <a:gd name="T20" fmla="*/ 23 w 120"/>
                  <a:gd name="T21" fmla="*/ 75 h 346"/>
                  <a:gd name="T22" fmla="*/ 26 w 120"/>
                  <a:gd name="T23" fmla="*/ 72 h 346"/>
                  <a:gd name="T24" fmla="*/ 29 w 120"/>
                  <a:gd name="T25" fmla="*/ 49 h 346"/>
                  <a:gd name="T26" fmla="*/ 38 w 120"/>
                  <a:gd name="T27" fmla="*/ 15 h 346"/>
                  <a:gd name="T28" fmla="*/ 41 w 120"/>
                  <a:gd name="T29" fmla="*/ 42 h 346"/>
                  <a:gd name="T30" fmla="*/ 43 w 120"/>
                  <a:gd name="T31" fmla="*/ 57 h 346"/>
                  <a:gd name="T32" fmla="*/ 49 w 120"/>
                  <a:gd name="T33" fmla="*/ 77 h 346"/>
                  <a:gd name="T34" fmla="*/ 57 w 120"/>
                  <a:gd name="T35" fmla="*/ 72 h 346"/>
                  <a:gd name="T36" fmla="*/ 64 w 120"/>
                  <a:gd name="T37" fmla="*/ 60 h 346"/>
                  <a:gd name="T38" fmla="*/ 70 w 120"/>
                  <a:gd name="T39" fmla="*/ 38 h 346"/>
                  <a:gd name="T40" fmla="*/ 73 w 120"/>
                  <a:gd name="T41" fmla="*/ 19 h 346"/>
                  <a:gd name="T42" fmla="*/ 77 w 120"/>
                  <a:gd name="T43" fmla="*/ 0 h 346"/>
                  <a:gd name="T44" fmla="*/ 77 w 120"/>
                  <a:gd name="T45" fmla="*/ 32 h 346"/>
                  <a:gd name="T46" fmla="*/ 76 w 120"/>
                  <a:gd name="T47" fmla="*/ 68 h 346"/>
                  <a:gd name="T48" fmla="*/ 68 w 120"/>
                  <a:gd name="T49" fmla="*/ 105 h 346"/>
                  <a:gd name="T50" fmla="*/ 60 w 120"/>
                  <a:gd name="T51" fmla="*/ 126 h 346"/>
                  <a:gd name="T52" fmla="*/ 63 w 120"/>
                  <a:gd name="T53" fmla="*/ 130 h 346"/>
                  <a:gd name="T54" fmla="*/ 75 w 120"/>
                  <a:gd name="T55" fmla="*/ 109 h 346"/>
                  <a:gd name="T56" fmla="*/ 85 w 120"/>
                  <a:gd name="T57" fmla="*/ 96 h 346"/>
                  <a:gd name="T58" fmla="*/ 91 w 120"/>
                  <a:gd name="T59" fmla="*/ 109 h 346"/>
                  <a:gd name="T60" fmla="*/ 85 w 120"/>
                  <a:gd name="T61" fmla="*/ 141 h 346"/>
                  <a:gd name="T62" fmla="*/ 79 w 120"/>
                  <a:gd name="T63" fmla="*/ 162 h 346"/>
                  <a:gd name="T64" fmla="*/ 79 w 120"/>
                  <a:gd name="T65" fmla="*/ 173 h 346"/>
                  <a:gd name="T66" fmla="*/ 82 w 120"/>
                  <a:gd name="T67" fmla="*/ 180 h 346"/>
                  <a:gd name="T68" fmla="*/ 90 w 120"/>
                  <a:gd name="T69" fmla="*/ 182 h 346"/>
                  <a:gd name="T70" fmla="*/ 95 w 120"/>
                  <a:gd name="T71" fmla="*/ 167 h 346"/>
                  <a:gd name="T72" fmla="*/ 97 w 120"/>
                  <a:gd name="T73" fmla="*/ 137 h 346"/>
                  <a:gd name="T74" fmla="*/ 102 w 120"/>
                  <a:gd name="T75" fmla="*/ 137 h 346"/>
                  <a:gd name="T76" fmla="*/ 103 w 120"/>
                  <a:gd name="T77" fmla="*/ 167 h 346"/>
                  <a:gd name="T78" fmla="*/ 100 w 120"/>
                  <a:gd name="T79" fmla="*/ 210 h 346"/>
                  <a:gd name="T80" fmla="*/ 105 w 120"/>
                  <a:gd name="T81" fmla="*/ 231 h 346"/>
                  <a:gd name="T82" fmla="*/ 112 w 120"/>
                  <a:gd name="T83" fmla="*/ 216 h 346"/>
                  <a:gd name="T84" fmla="*/ 117 w 120"/>
                  <a:gd name="T85" fmla="*/ 186 h 346"/>
                  <a:gd name="T86" fmla="*/ 118 w 120"/>
                  <a:gd name="T87" fmla="*/ 214 h 346"/>
                  <a:gd name="T88" fmla="*/ 113 w 120"/>
                  <a:gd name="T89" fmla="*/ 244 h 346"/>
                  <a:gd name="T90" fmla="*/ 105 w 120"/>
                  <a:gd name="T91" fmla="*/ 280 h 346"/>
                  <a:gd name="T92" fmla="*/ 99 w 120"/>
                  <a:gd name="T93" fmla="*/ 306 h 346"/>
                  <a:gd name="T94" fmla="*/ 95 w 120"/>
                  <a:gd name="T95" fmla="*/ 338 h 346"/>
                  <a:gd name="T96" fmla="*/ 84 w 120"/>
                  <a:gd name="T97" fmla="*/ 345 h 346"/>
                  <a:gd name="T98" fmla="*/ 74 w 120"/>
                  <a:gd name="T99" fmla="*/ 342 h 346"/>
                  <a:gd name="T100" fmla="*/ 67 w 120"/>
                  <a:gd name="T101" fmla="*/ 327 h 346"/>
                  <a:gd name="T102" fmla="*/ 59 w 120"/>
                  <a:gd name="T103" fmla="*/ 327 h 346"/>
                  <a:gd name="T104" fmla="*/ 46 w 120"/>
                  <a:gd name="T105" fmla="*/ 332 h 346"/>
                  <a:gd name="T106" fmla="*/ 40 w 120"/>
                  <a:gd name="T107" fmla="*/ 319 h 346"/>
                  <a:gd name="T108" fmla="*/ 25 w 120"/>
                  <a:gd name="T109" fmla="*/ 338 h 346"/>
                  <a:gd name="T110" fmla="*/ 10 w 120"/>
                  <a:gd name="T111" fmla="*/ 338 h 34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20"/>
                  <a:gd name="T169" fmla="*/ 0 h 346"/>
                  <a:gd name="T170" fmla="*/ 120 w 120"/>
                  <a:gd name="T171" fmla="*/ 346 h 34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20" h="346">
                    <a:moveTo>
                      <a:pt x="5" y="334"/>
                    </a:moveTo>
                    <a:lnTo>
                      <a:pt x="2" y="323"/>
                    </a:lnTo>
                    <a:lnTo>
                      <a:pt x="0" y="300"/>
                    </a:lnTo>
                    <a:lnTo>
                      <a:pt x="0" y="278"/>
                    </a:lnTo>
                    <a:lnTo>
                      <a:pt x="0" y="259"/>
                    </a:lnTo>
                    <a:lnTo>
                      <a:pt x="2" y="248"/>
                    </a:lnTo>
                    <a:lnTo>
                      <a:pt x="9" y="233"/>
                    </a:lnTo>
                    <a:lnTo>
                      <a:pt x="8" y="220"/>
                    </a:lnTo>
                    <a:lnTo>
                      <a:pt x="6" y="203"/>
                    </a:lnTo>
                    <a:lnTo>
                      <a:pt x="5" y="195"/>
                    </a:lnTo>
                    <a:lnTo>
                      <a:pt x="4" y="180"/>
                    </a:lnTo>
                    <a:lnTo>
                      <a:pt x="5" y="165"/>
                    </a:lnTo>
                    <a:lnTo>
                      <a:pt x="6" y="145"/>
                    </a:lnTo>
                    <a:lnTo>
                      <a:pt x="11" y="158"/>
                    </a:lnTo>
                    <a:lnTo>
                      <a:pt x="16" y="182"/>
                    </a:lnTo>
                    <a:lnTo>
                      <a:pt x="19" y="182"/>
                    </a:lnTo>
                    <a:lnTo>
                      <a:pt x="19" y="139"/>
                    </a:lnTo>
                    <a:lnTo>
                      <a:pt x="17" y="94"/>
                    </a:lnTo>
                    <a:lnTo>
                      <a:pt x="12" y="66"/>
                    </a:lnTo>
                    <a:lnTo>
                      <a:pt x="15" y="64"/>
                    </a:lnTo>
                    <a:lnTo>
                      <a:pt x="20" y="68"/>
                    </a:lnTo>
                    <a:lnTo>
                      <a:pt x="23" y="75"/>
                    </a:lnTo>
                    <a:lnTo>
                      <a:pt x="27" y="87"/>
                    </a:lnTo>
                    <a:lnTo>
                      <a:pt x="26" y="72"/>
                    </a:lnTo>
                    <a:lnTo>
                      <a:pt x="27" y="60"/>
                    </a:lnTo>
                    <a:lnTo>
                      <a:pt x="29" y="49"/>
                    </a:lnTo>
                    <a:lnTo>
                      <a:pt x="31" y="38"/>
                    </a:lnTo>
                    <a:lnTo>
                      <a:pt x="38" y="15"/>
                    </a:lnTo>
                    <a:lnTo>
                      <a:pt x="39" y="32"/>
                    </a:lnTo>
                    <a:lnTo>
                      <a:pt x="41" y="42"/>
                    </a:lnTo>
                    <a:lnTo>
                      <a:pt x="42" y="49"/>
                    </a:lnTo>
                    <a:lnTo>
                      <a:pt x="43" y="57"/>
                    </a:lnTo>
                    <a:lnTo>
                      <a:pt x="46" y="70"/>
                    </a:lnTo>
                    <a:lnTo>
                      <a:pt x="49" y="77"/>
                    </a:lnTo>
                    <a:lnTo>
                      <a:pt x="52" y="77"/>
                    </a:lnTo>
                    <a:lnTo>
                      <a:pt x="57" y="72"/>
                    </a:lnTo>
                    <a:lnTo>
                      <a:pt x="61" y="66"/>
                    </a:lnTo>
                    <a:lnTo>
                      <a:pt x="64" y="60"/>
                    </a:lnTo>
                    <a:lnTo>
                      <a:pt x="67" y="51"/>
                    </a:lnTo>
                    <a:lnTo>
                      <a:pt x="70" y="38"/>
                    </a:lnTo>
                    <a:lnTo>
                      <a:pt x="72" y="30"/>
                    </a:lnTo>
                    <a:lnTo>
                      <a:pt x="73" y="19"/>
                    </a:lnTo>
                    <a:lnTo>
                      <a:pt x="75" y="10"/>
                    </a:lnTo>
                    <a:lnTo>
                      <a:pt x="77" y="0"/>
                    </a:lnTo>
                    <a:lnTo>
                      <a:pt x="77" y="17"/>
                    </a:lnTo>
                    <a:lnTo>
                      <a:pt x="77" y="32"/>
                    </a:lnTo>
                    <a:lnTo>
                      <a:pt x="77" y="49"/>
                    </a:lnTo>
                    <a:lnTo>
                      <a:pt x="76" y="68"/>
                    </a:lnTo>
                    <a:lnTo>
                      <a:pt x="72" y="87"/>
                    </a:lnTo>
                    <a:lnTo>
                      <a:pt x="68" y="105"/>
                    </a:lnTo>
                    <a:lnTo>
                      <a:pt x="63" y="113"/>
                    </a:lnTo>
                    <a:lnTo>
                      <a:pt x="60" y="126"/>
                    </a:lnTo>
                    <a:lnTo>
                      <a:pt x="56" y="143"/>
                    </a:lnTo>
                    <a:lnTo>
                      <a:pt x="63" y="130"/>
                    </a:lnTo>
                    <a:lnTo>
                      <a:pt x="70" y="117"/>
                    </a:lnTo>
                    <a:lnTo>
                      <a:pt x="75" y="109"/>
                    </a:lnTo>
                    <a:lnTo>
                      <a:pt x="80" y="102"/>
                    </a:lnTo>
                    <a:lnTo>
                      <a:pt x="85" y="96"/>
                    </a:lnTo>
                    <a:lnTo>
                      <a:pt x="93" y="90"/>
                    </a:lnTo>
                    <a:lnTo>
                      <a:pt x="91" y="109"/>
                    </a:lnTo>
                    <a:lnTo>
                      <a:pt x="89" y="122"/>
                    </a:lnTo>
                    <a:lnTo>
                      <a:pt x="85" y="141"/>
                    </a:lnTo>
                    <a:lnTo>
                      <a:pt x="82" y="152"/>
                    </a:lnTo>
                    <a:lnTo>
                      <a:pt x="79" y="162"/>
                    </a:lnTo>
                    <a:lnTo>
                      <a:pt x="78" y="167"/>
                    </a:lnTo>
                    <a:lnTo>
                      <a:pt x="79" y="173"/>
                    </a:lnTo>
                    <a:lnTo>
                      <a:pt x="80" y="177"/>
                    </a:lnTo>
                    <a:lnTo>
                      <a:pt x="82" y="180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3" y="177"/>
                    </a:lnTo>
                    <a:lnTo>
                      <a:pt x="95" y="167"/>
                    </a:lnTo>
                    <a:lnTo>
                      <a:pt x="97" y="152"/>
                    </a:lnTo>
                    <a:lnTo>
                      <a:pt x="97" y="137"/>
                    </a:lnTo>
                    <a:lnTo>
                      <a:pt x="100" y="124"/>
                    </a:lnTo>
                    <a:lnTo>
                      <a:pt x="102" y="137"/>
                    </a:lnTo>
                    <a:lnTo>
                      <a:pt x="103" y="150"/>
                    </a:lnTo>
                    <a:lnTo>
                      <a:pt x="103" y="167"/>
                    </a:lnTo>
                    <a:lnTo>
                      <a:pt x="101" y="184"/>
                    </a:lnTo>
                    <a:lnTo>
                      <a:pt x="100" y="210"/>
                    </a:lnTo>
                    <a:lnTo>
                      <a:pt x="101" y="233"/>
                    </a:lnTo>
                    <a:lnTo>
                      <a:pt x="105" y="231"/>
                    </a:lnTo>
                    <a:lnTo>
                      <a:pt x="109" y="225"/>
                    </a:lnTo>
                    <a:lnTo>
                      <a:pt x="112" y="216"/>
                    </a:lnTo>
                    <a:lnTo>
                      <a:pt x="114" y="203"/>
                    </a:lnTo>
                    <a:lnTo>
                      <a:pt x="117" y="186"/>
                    </a:lnTo>
                    <a:lnTo>
                      <a:pt x="119" y="197"/>
                    </a:lnTo>
                    <a:lnTo>
                      <a:pt x="118" y="214"/>
                    </a:lnTo>
                    <a:lnTo>
                      <a:pt x="116" y="231"/>
                    </a:lnTo>
                    <a:lnTo>
                      <a:pt x="113" y="244"/>
                    </a:lnTo>
                    <a:lnTo>
                      <a:pt x="110" y="259"/>
                    </a:lnTo>
                    <a:lnTo>
                      <a:pt x="105" y="280"/>
                    </a:lnTo>
                    <a:lnTo>
                      <a:pt x="101" y="291"/>
                    </a:lnTo>
                    <a:lnTo>
                      <a:pt x="99" y="306"/>
                    </a:lnTo>
                    <a:lnTo>
                      <a:pt x="99" y="330"/>
                    </a:lnTo>
                    <a:lnTo>
                      <a:pt x="95" y="338"/>
                    </a:lnTo>
                    <a:lnTo>
                      <a:pt x="90" y="342"/>
                    </a:lnTo>
                    <a:lnTo>
                      <a:pt x="84" y="345"/>
                    </a:lnTo>
                    <a:lnTo>
                      <a:pt x="79" y="345"/>
                    </a:lnTo>
                    <a:lnTo>
                      <a:pt x="74" y="342"/>
                    </a:lnTo>
                    <a:lnTo>
                      <a:pt x="70" y="338"/>
                    </a:lnTo>
                    <a:lnTo>
                      <a:pt x="67" y="327"/>
                    </a:lnTo>
                    <a:lnTo>
                      <a:pt x="64" y="319"/>
                    </a:lnTo>
                    <a:lnTo>
                      <a:pt x="59" y="327"/>
                    </a:lnTo>
                    <a:lnTo>
                      <a:pt x="52" y="332"/>
                    </a:lnTo>
                    <a:lnTo>
                      <a:pt x="46" y="332"/>
                    </a:lnTo>
                    <a:lnTo>
                      <a:pt x="43" y="327"/>
                    </a:lnTo>
                    <a:lnTo>
                      <a:pt x="40" y="319"/>
                    </a:lnTo>
                    <a:lnTo>
                      <a:pt x="33" y="334"/>
                    </a:lnTo>
                    <a:lnTo>
                      <a:pt x="25" y="338"/>
                    </a:lnTo>
                    <a:lnTo>
                      <a:pt x="17" y="338"/>
                    </a:lnTo>
                    <a:lnTo>
                      <a:pt x="10" y="338"/>
                    </a:lnTo>
                    <a:lnTo>
                      <a:pt x="5" y="334"/>
                    </a:lnTo>
                  </a:path>
                </a:pathLst>
              </a:cu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5"/>
              <p:cNvSpPr>
                <a:spLocks/>
              </p:cNvSpPr>
              <p:nvPr/>
            </p:nvSpPr>
            <p:spPr bwMode="auto">
              <a:xfrm>
                <a:off x="4944" y="3377"/>
                <a:ext cx="73" cy="211"/>
              </a:xfrm>
              <a:custGeom>
                <a:avLst/>
                <a:gdLst>
                  <a:gd name="T0" fmla="*/ 1 w 73"/>
                  <a:gd name="T1" fmla="*/ 197 h 211"/>
                  <a:gd name="T2" fmla="*/ 0 w 73"/>
                  <a:gd name="T3" fmla="*/ 169 h 211"/>
                  <a:gd name="T4" fmla="*/ 1 w 73"/>
                  <a:gd name="T5" fmla="*/ 150 h 211"/>
                  <a:gd name="T6" fmla="*/ 5 w 73"/>
                  <a:gd name="T7" fmla="*/ 135 h 211"/>
                  <a:gd name="T8" fmla="*/ 3 w 73"/>
                  <a:gd name="T9" fmla="*/ 117 h 211"/>
                  <a:gd name="T10" fmla="*/ 3 w 73"/>
                  <a:gd name="T11" fmla="*/ 100 h 211"/>
                  <a:gd name="T12" fmla="*/ 6 w 73"/>
                  <a:gd name="T13" fmla="*/ 98 h 211"/>
                  <a:gd name="T14" fmla="*/ 11 w 73"/>
                  <a:gd name="T15" fmla="*/ 111 h 211"/>
                  <a:gd name="T16" fmla="*/ 10 w 73"/>
                  <a:gd name="T17" fmla="*/ 57 h 211"/>
                  <a:gd name="T18" fmla="*/ 9 w 73"/>
                  <a:gd name="T19" fmla="*/ 40 h 211"/>
                  <a:gd name="T20" fmla="*/ 14 w 73"/>
                  <a:gd name="T21" fmla="*/ 45 h 211"/>
                  <a:gd name="T22" fmla="*/ 16 w 73"/>
                  <a:gd name="T23" fmla="*/ 42 h 211"/>
                  <a:gd name="T24" fmla="*/ 18 w 73"/>
                  <a:gd name="T25" fmla="*/ 30 h 211"/>
                  <a:gd name="T26" fmla="*/ 23 w 73"/>
                  <a:gd name="T27" fmla="*/ 10 h 211"/>
                  <a:gd name="T28" fmla="*/ 25 w 73"/>
                  <a:gd name="T29" fmla="*/ 25 h 211"/>
                  <a:gd name="T30" fmla="*/ 26 w 73"/>
                  <a:gd name="T31" fmla="*/ 36 h 211"/>
                  <a:gd name="T32" fmla="*/ 29 w 73"/>
                  <a:gd name="T33" fmla="*/ 47 h 211"/>
                  <a:gd name="T34" fmla="*/ 34 w 73"/>
                  <a:gd name="T35" fmla="*/ 45 h 211"/>
                  <a:gd name="T36" fmla="*/ 38 w 73"/>
                  <a:gd name="T37" fmla="*/ 36 h 211"/>
                  <a:gd name="T38" fmla="*/ 42 w 73"/>
                  <a:gd name="T39" fmla="*/ 23 h 211"/>
                  <a:gd name="T40" fmla="*/ 44 w 73"/>
                  <a:gd name="T41" fmla="*/ 12 h 211"/>
                  <a:gd name="T42" fmla="*/ 46 w 73"/>
                  <a:gd name="T43" fmla="*/ 0 h 211"/>
                  <a:gd name="T44" fmla="*/ 47 w 73"/>
                  <a:gd name="T45" fmla="*/ 19 h 211"/>
                  <a:gd name="T46" fmla="*/ 46 w 73"/>
                  <a:gd name="T47" fmla="*/ 40 h 211"/>
                  <a:gd name="T48" fmla="*/ 41 w 73"/>
                  <a:gd name="T49" fmla="*/ 64 h 211"/>
                  <a:gd name="T50" fmla="*/ 37 w 73"/>
                  <a:gd name="T51" fmla="*/ 77 h 211"/>
                  <a:gd name="T52" fmla="*/ 38 w 73"/>
                  <a:gd name="T53" fmla="*/ 79 h 211"/>
                  <a:gd name="T54" fmla="*/ 45 w 73"/>
                  <a:gd name="T55" fmla="*/ 68 h 211"/>
                  <a:gd name="T56" fmla="*/ 51 w 73"/>
                  <a:gd name="T57" fmla="*/ 60 h 211"/>
                  <a:gd name="T58" fmla="*/ 55 w 73"/>
                  <a:gd name="T59" fmla="*/ 66 h 211"/>
                  <a:gd name="T60" fmla="*/ 51 w 73"/>
                  <a:gd name="T61" fmla="*/ 85 h 211"/>
                  <a:gd name="T62" fmla="*/ 48 w 73"/>
                  <a:gd name="T63" fmla="*/ 98 h 211"/>
                  <a:gd name="T64" fmla="*/ 48 w 73"/>
                  <a:gd name="T65" fmla="*/ 105 h 211"/>
                  <a:gd name="T66" fmla="*/ 49 w 73"/>
                  <a:gd name="T67" fmla="*/ 109 h 211"/>
                  <a:gd name="T68" fmla="*/ 55 w 73"/>
                  <a:gd name="T69" fmla="*/ 111 h 211"/>
                  <a:gd name="T70" fmla="*/ 57 w 73"/>
                  <a:gd name="T71" fmla="*/ 102 h 211"/>
                  <a:gd name="T72" fmla="*/ 59 w 73"/>
                  <a:gd name="T73" fmla="*/ 83 h 211"/>
                  <a:gd name="T74" fmla="*/ 62 w 73"/>
                  <a:gd name="T75" fmla="*/ 83 h 211"/>
                  <a:gd name="T76" fmla="*/ 62 w 73"/>
                  <a:gd name="T77" fmla="*/ 102 h 211"/>
                  <a:gd name="T78" fmla="*/ 60 w 73"/>
                  <a:gd name="T79" fmla="*/ 128 h 211"/>
                  <a:gd name="T80" fmla="*/ 63 w 73"/>
                  <a:gd name="T81" fmla="*/ 139 h 211"/>
                  <a:gd name="T82" fmla="*/ 67 w 73"/>
                  <a:gd name="T83" fmla="*/ 130 h 211"/>
                  <a:gd name="T84" fmla="*/ 71 w 73"/>
                  <a:gd name="T85" fmla="*/ 113 h 211"/>
                  <a:gd name="T86" fmla="*/ 71 w 73"/>
                  <a:gd name="T87" fmla="*/ 128 h 211"/>
                  <a:gd name="T88" fmla="*/ 69 w 73"/>
                  <a:gd name="T89" fmla="*/ 147 h 211"/>
                  <a:gd name="T90" fmla="*/ 64 w 73"/>
                  <a:gd name="T91" fmla="*/ 169 h 211"/>
                  <a:gd name="T92" fmla="*/ 60 w 73"/>
                  <a:gd name="T93" fmla="*/ 186 h 211"/>
                  <a:gd name="T94" fmla="*/ 57 w 73"/>
                  <a:gd name="T95" fmla="*/ 205 h 211"/>
                  <a:gd name="T96" fmla="*/ 51 w 73"/>
                  <a:gd name="T97" fmla="*/ 210 h 211"/>
                  <a:gd name="T98" fmla="*/ 45 w 73"/>
                  <a:gd name="T99" fmla="*/ 207 h 211"/>
                  <a:gd name="T100" fmla="*/ 40 w 73"/>
                  <a:gd name="T101" fmla="*/ 199 h 211"/>
                  <a:gd name="T102" fmla="*/ 36 w 73"/>
                  <a:gd name="T103" fmla="*/ 199 h 211"/>
                  <a:gd name="T104" fmla="*/ 28 w 73"/>
                  <a:gd name="T105" fmla="*/ 201 h 211"/>
                  <a:gd name="T106" fmla="*/ 24 w 73"/>
                  <a:gd name="T107" fmla="*/ 195 h 211"/>
                  <a:gd name="T108" fmla="*/ 15 w 73"/>
                  <a:gd name="T109" fmla="*/ 205 h 211"/>
                  <a:gd name="T110" fmla="*/ 6 w 73"/>
                  <a:gd name="T111" fmla="*/ 205 h 21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73"/>
                  <a:gd name="T169" fmla="*/ 0 h 211"/>
                  <a:gd name="T170" fmla="*/ 73 w 73"/>
                  <a:gd name="T171" fmla="*/ 211 h 211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73" h="211">
                    <a:moveTo>
                      <a:pt x="3" y="203"/>
                    </a:moveTo>
                    <a:lnTo>
                      <a:pt x="1" y="197"/>
                    </a:lnTo>
                    <a:lnTo>
                      <a:pt x="0" y="182"/>
                    </a:lnTo>
                    <a:lnTo>
                      <a:pt x="0" y="169"/>
                    </a:lnTo>
                    <a:lnTo>
                      <a:pt x="0" y="156"/>
                    </a:lnTo>
                    <a:lnTo>
                      <a:pt x="1" y="150"/>
                    </a:lnTo>
                    <a:lnTo>
                      <a:pt x="5" y="141"/>
                    </a:lnTo>
                    <a:lnTo>
                      <a:pt x="5" y="135"/>
                    </a:lnTo>
                    <a:lnTo>
                      <a:pt x="4" y="124"/>
                    </a:lnTo>
                    <a:lnTo>
                      <a:pt x="3" y="117"/>
                    </a:lnTo>
                    <a:lnTo>
                      <a:pt x="3" y="109"/>
                    </a:lnTo>
                    <a:lnTo>
                      <a:pt x="3" y="100"/>
                    </a:lnTo>
                    <a:lnTo>
                      <a:pt x="4" y="87"/>
                    </a:lnTo>
                    <a:lnTo>
                      <a:pt x="6" y="98"/>
                    </a:lnTo>
                    <a:lnTo>
                      <a:pt x="9" y="111"/>
                    </a:lnTo>
                    <a:lnTo>
                      <a:pt x="11" y="111"/>
                    </a:lnTo>
                    <a:lnTo>
                      <a:pt x="11" y="83"/>
                    </a:lnTo>
                    <a:lnTo>
                      <a:pt x="10" y="57"/>
                    </a:lnTo>
                    <a:lnTo>
                      <a:pt x="7" y="40"/>
                    </a:lnTo>
                    <a:lnTo>
                      <a:pt x="9" y="40"/>
                    </a:lnTo>
                    <a:lnTo>
                      <a:pt x="12" y="40"/>
                    </a:lnTo>
                    <a:lnTo>
                      <a:pt x="14" y="45"/>
                    </a:lnTo>
                    <a:lnTo>
                      <a:pt x="16" y="53"/>
                    </a:lnTo>
                    <a:lnTo>
                      <a:pt x="16" y="42"/>
                    </a:lnTo>
                    <a:lnTo>
                      <a:pt x="16" y="36"/>
                    </a:lnTo>
                    <a:lnTo>
                      <a:pt x="18" y="30"/>
                    </a:lnTo>
                    <a:lnTo>
                      <a:pt x="19" y="23"/>
                    </a:lnTo>
                    <a:lnTo>
                      <a:pt x="23" y="10"/>
                    </a:lnTo>
                    <a:lnTo>
                      <a:pt x="24" y="19"/>
                    </a:lnTo>
                    <a:lnTo>
                      <a:pt x="25" y="25"/>
                    </a:lnTo>
                    <a:lnTo>
                      <a:pt x="25" y="30"/>
                    </a:lnTo>
                    <a:lnTo>
                      <a:pt x="26" y="36"/>
                    </a:lnTo>
                    <a:lnTo>
                      <a:pt x="28" y="42"/>
                    </a:lnTo>
                    <a:lnTo>
                      <a:pt x="29" y="47"/>
                    </a:lnTo>
                    <a:lnTo>
                      <a:pt x="31" y="47"/>
                    </a:lnTo>
                    <a:lnTo>
                      <a:pt x="34" y="45"/>
                    </a:lnTo>
                    <a:lnTo>
                      <a:pt x="36" y="40"/>
                    </a:lnTo>
                    <a:lnTo>
                      <a:pt x="38" y="36"/>
                    </a:lnTo>
                    <a:lnTo>
                      <a:pt x="40" y="32"/>
                    </a:lnTo>
                    <a:lnTo>
                      <a:pt x="42" y="23"/>
                    </a:lnTo>
                    <a:lnTo>
                      <a:pt x="43" y="17"/>
                    </a:lnTo>
                    <a:lnTo>
                      <a:pt x="44" y="12"/>
                    </a:lnTo>
                    <a:lnTo>
                      <a:pt x="45" y="6"/>
                    </a:lnTo>
                    <a:lnTo>
                      <a:pt x="46" y="0"/>
                    </a:lnTo>
                    <a:lnTo>
                      <a:pt x="47" y="10"/>
                    </a:lnTo>
                    <a:lnTo>
                      <a:pt x="47" y="19"/>
                    </a:lnTo>
                    <a:lnTo>
                      <a:pt x="47" y="30"/>
                    </a:lnTo>
                    <a:lnTo>
                      <a:pt x="46" y="40"/>
                    </a:lnTo>
                    <a:lnTo>
                      <a:pt x="44" y="53"/>
                    </a:lnTo>
                    <a:lnTo>
                      <a:pt x="41" y="64"/>
                    </a:lnTo>
                    <a:lnTo>
                      <a:pt x="38" y="68"/>
                    </a:lnTo>
                    <a:lnTo>
                      <a:pt x="37" y="77"/>
                    </a:lnTo>
                    <a:lnTo>
                      <a:pt x="34" y="87"/>
                    </a:lnTo>
                    <a:lnTo>
                      <a:pt x="38" y="79"/>
                    </a:lnTo>
                    <a:lnTo>
                      <a:pt x="43" y="70"/>
                    </a:lnTo>
                    <a:lnTo>
                      <a:pt x="45" y="68"/>
                    </a:lnTo>
                    <a:lnTo>
                      <a:pt x="48" y="62"/>
                    </a:lnTo>
                    <a:lnTo>
                      <a:pt x="51" y="60"/>
                    </a:lnTo>
                    <a:lnTo>
                      <a:pt x="56" y="53"/>
                    </a:lnTo>
                    <a:lnTo>
                      <a:pt x="55" y="66"/>
                    </a:lnTo>
                    <a:lnTo>
                      <a:pt x="54" y="75"/>
                    </a:lnTo>
                    <a:lnTo>
                      <a:pt x="51" y="85"/>
                    </a:lnTo>
                    <a:lnTo>
                      <a:pt x="50" y="92"/>
                    </a:lnTo>
                    <a:lnTo>
                      <a:pt x="48" y="98"/>
                    </a:lnTo>
                    <a:lnTo>
                      <a:pt x="48" y="100"/>
                    </a:lnTo>
                    <a:lnTo>
                      <a:pt x="48" y="105"/>
                    </a:lnTo>
                    <a:lnTo>
                      <a:pt x="48" y="107"/>
                    </a:lnTo>
                    <a:lnTo>
                      <a:pt x="49" y="109"/>
                    </a:lnTo>
                    <a:lnTo>
                      <a:pt x="52" y="111"/>
                    </a:lnTo>
                    <a:lnTo>
                      <a:pt x="55" y="111"/>
                    </a:lnTo>
                    <a:lnTo>
                      <a:pt x="57" y="109"/>
                    </a:lnTo>
                    <a:lnTo>
                      <a:pt x="57" y="102"/>
                    </a:lnTo>
                    <a:lnTo>
                      <a:pt x="58" y="92"/>
                    </a:lnTo>
                    <a:lnTo>
                      <a:pt x="59" y="83"/>
                    </a:lnTo>
                    <a:lnTo>
                      <a:pt x="60" y="75"/>
                    </a:lnTo>
                    <a:lnTo>
                      <a:pt x="62" y="83"/>
                    </a:lnTo>
                    <a:lnTo>
                      <a:pt x="62" y="92"/>
                    </a:lnTo>
                    <a:lnTo>
                      <a:pt x="62" y="102"/>
                    </a:lnTo>
                    <a:lnTo>
                      <a:pt x="61" y="111"/>
                    </a:lnTo>
                    <a:lnTo>
                      <a:pt x="60" y="128"/>
                    </a:lnTo>
                    <a:lnTo>
                      <a:pt x="61" y="141"/>
                    </a:lnTo>
                    <a:lnTo>
                      <a:pt x="63" y="139"/>
                    </a:lnTo>
                    <a:lnTo>
                      <a:pt x="66" y="137"/>
                    </a:lnTo>
                    <a:lnTo>
                      <a:pt x="67" y="130"/>
                    </a:lnTo>
                    <a:lnTo>
                      <a:pt x="69" y="124"/>
                    </a:lnTo>
                    <a:lnTo>
                      <a:pt x="71" y="113"/>
                    </a:lnTo>
                    <a:lnTo>
                      <a:pt x="72" y="122"/>
                    </a:lnTo>
                    <a:lnTo>
                      <a:pt x="71" y="128"/>
                    </a:lnTo>
                    <a:lnTo>
                      <a:pt x="70" y="141"/>
                    </a:lnTo>
                    <a:lnTo>
                      <a:pt x="69" y="147"/>
                    </a:lnTo>
                    <a:lnTo>
                      <a:pt x="67" y="158"/>
                    </a:lnTo>
                    <a:lnTo>
                      <a:pt x="64" y="169"/>
                    </a:lnTo>
                    <a:lnTo>
                      <a:pt x="61" y="177"/>
                    </a:lnTo>
                    <a:lnTo>
                      <a:pt x="60" y="186"/>
                    </a:lnTo>
                    <a:lnTo>
                      <a:pt x="60" y="201"/>
                    </a:lnTo>
                    <a:lnTo>
                      <a:pt x="57" y="205"/>
                    </a:lnTo>
                    <a:lnTo>
                      <a:pt x="54" y="207"/>
                    </a:lnTo>
                    <a:lnTo>
                      <a:pt x="51" y="210"/>
                    </a:lnTo>
                    <a:lnTo>
                      <a:pt x="48" y="210"/>
                    </a:lnTo>
                    <a:lnTo>
                      <a:pt x="45" y="207"/>
                    </a:lnTo>
                    <a:lnTo>
                      <a:pt x="43" y="205"/>
                    </a:lnTo>
                    <a:lnTo>
                      <a:pt x="40" y="199"/>
                    </a:lnTo>
                    <a:lnTo>
                      <a:pt x="39" y="195"/>
                    </a:lnTo>
                    <a:lnTo>
                      <a:pt x="36" y="199"/>
                    </a:lnTo>
                    <a:lnTo>
                      <a:pt x="31" y="201"/>
                    </a:lnTo>
                    <a:lnTo>
                      <a:pt x="28" y="201"/>
                    </a:lnTo>
                    <a:lnTo>
                      <a:pt x="26" y="199"/>
                    </a:lnTo>
                    <a:lnTo>
                      <a:pt x="24" y="195"/>
                    </a:lnTo>
                    <a:lnTo>
                      <a:pt x="20" y="203"/>
                    </a:lnTo>
                    <a:lnTo>
                      <a:pt x="15" y="205"/>
                    </a:lnTo>
                    <a:lnTo>
                      <a:pt x="10" y="207"/>
                    </a:lnTo>
                    <a:lnTo>
                      <a:pt x="6" y="205"/>
                    </a:lnTo>
                    <a:lnTo>
                      <a:pt x="3" y="203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" name="Group 26"/>
              <p:cNvGrpSpPr>
                <a:grpSpLocks/>
              </p:cNvGrpSpPr>
              <p:nvPr/>
            </p:nvGrpSpPr>
            <p:grpSpPr bwMode="auto">
              <a:xfrm>
                <a:off x="5038" y="3308"/>
                <a:ext cx="115" cy="300"/>
                <a:chOff x="5038" y="3308"/>
                <a:chExt cx="115" cy="300"/>
              </a:xfrm>
            </p:grpSpPr>
            <p:sp>
              <p:nvSpPr>
                <p:cNvPr id="25" name="Freeform 27"/>
                <p:cNvSpPr>
                  <a:spLocks/>
                </p:cNvSpPr>
                <p:nvPr/>
              </p:nvSpPr>
              <p:spPr bwMode="auto">
                <a:xfrm>
                  <a:off x="5038" y="3308"/>
                  <a:ext cx="115" cy="300"/>
                </a:xfrm>
                <a:custGeom>
                  <a:avLst/>
                  <a:gdLst>
                    <a:gd name="T0" fmla="*/ 2 w 115"/>
                    <a:gd name="T1" fmla="*/ 225 h 300"/>
                    <a:gd name="T2" fmla="*/ 0 w 115"/>
                    <a:gd name="T3" fmla="*/ 182 h 300"/>
                    <a:gd name="T4" fmla="*/ 2 w 115"/>
                    <a:gd name="T5" fmla="*/ 150 h 300"/>
                    <a:gd name="T6" fmla="*/ 7 w 115"/>
                    <a:gd name="T7" fmla="*/ 124 h 300"/>
                    <a:gd name="T8" fmla="*/ 18 w 115"/>
                    <a:gd name="T9" fmla="*/ 94 h 300"/>
                    <a:gd name="T10" fmla="*/ 28 w 115"/>
                    <a:gd name="T11" fmla="*/ 75 h 300"/>
                    <a:gd name="T12" fmla="*/ 33 w 115"/>
                    <a:gd name="T13" fmla="*/ 58 h 300"/>
                    <a:gd name="T14" fmla="*/ 34 w 115"/>
                    <a:gd name="T15" fmla="*/ 38 h 300"/>
                    <a:gd name="T16" fmla="*/ 36 w 115"/>
                    <a:gd name="T17" fmla="*/ 25 h 300"/>
                    <a:gd name="T18" fmla="*/ 41 w 115"/>
                    <a:gd name="T19" fmla="*/ 40 h 300"/>
                    <a:gd name="T20" fmla="*/ 43 w 115"/>
                    <a:gd name="T21" fmla="*/ 53 h 300"/>
                    <a:gd name="T22" fmla="*/ 49 w 115"/>
                    <a:gd name="T23" fmla="*/ 38 h 300"/>
                    <a:gd name="T24" fmla="*/ 51 w 115"/>
                    <a:gd name="T25" fmla="*/ 15 h 300"/>
                    <a:gd name="T26" fmla="*/ 51 w 115"/>
                    <a:gd name="T27" fmla="*/ 0 h 300"/>
                    <a:gd name="T28" fmla="*/ 58 w 115"/>
                    <a:gd name="T29" fmla="*/ 10 h 300"/>
                    <a:gd name="T30" fmla="*/ 62 w 115"/>
                    <a:gd name="T31" fmla="*/ 36 h 300"/>
                    <a:gd name="T32" fmla="*/ 61 w 115"/>
                    <a:gd name="T33" fmla="*/ 62 h 300"/>
                    <a:gd name="T34" fmla="*/ 68 w 115"/>
                    <a:gd name="T35" fmla="*/ 36 h 300"/>
                    <a:gd name="T36" fmla="*/ 79 w 115"/>
                    <a:gd name="T37" fmla="*/ 17 h 300"/>
                    <a:gd name="T38" fmla="*/ 89 w 115"/>
                    <a:gd name="T39" fmla="*/ 12 h 300"/>
                    <a:gd name="T40" fmla="*/ 92 w 115"/>
                    <a:gd name="T41" fmla="*/ 23 h 300"/>
                    <a:gd name="T42" fmla="*/ 84 w 115"/>
                    <a:gd name="T43" fmla="*/ 38 h 300"/>
                    <a:gd name="T44" fmla="*/ 80 w 115"/>
                    <a:gd name="T45" fmla="*/ 64 h 300"/>
                    <a:gd name="T46" fmla="*/ 86 w 115"/>
                    <a:gd name="T47" fmla="*/ 77 h 300"/>
                    <a:gd name="T48" fmla="*/ 96 w 115"/>
                    <a:gd name="T49" fmla="*/ 77 h 300"/>
                    <a:gd name="T50" fmla="*/ 102 w 115"/>
                    <a:gd name="T51" fmla="*/ 66 h 300"/>
                    <a:gd name="T52" fmla="*/ 103 w 115"/>
                    <a:gd name="T53" fmla="*/ 53 h 300"/>
                    <a:gd name="T54" fmla="*/ 106 w 115"/>
                    <a:gd name="T55" fmla="*/ 51 h 300"/>
                    <a:gd name="T56" fmla="*/ 111 w 115"/>
                    <a:gd name="T57" fmla="*/ 62 h 300"/>
                    <a:gd name="T58" fmla="*/ 114 w 115"/>
                    <a:gd name="T59" fmla="*/ 86 h 300"/>
                    <a:gd name="T60" fmla="*/ 111 w 115"/>
                    <a:gd name="T61" fmla="*/ 120 h 300"/>
                    <a:gd name="T62" fmla="*/ 105 w 115"/>
                    <a:gd name="T63" fmla="*/ 133 h 300"/>
                    <a:gd name="T64" fmla="*/ 96 w 115"/>
                    <a:gd name="T65" fmla="*/ 154 h 300"/>
                    <a:gd name="T66" fmla="*/ 91 w 115"/>
                    <a:gd name="T67" fmla="*/ 176 h 300"/>
                    <a:gd name="T68" fmla="*/ 87 w 115"/>
                    <a:gd name="T69" fmla="*/ 202 h 300"/>
                    <a:gd name="T70" fmla="*/ 85 w 115"/>
                    <a:gd name="T71" fmla="*/ 232 h 300"/>
                    <a:gd name="T72" fmla="*/ 78 w 115"/>
                    <a:gd name="T73" fmla="*/ 249 h 300"/>
                    <a:gd name="T74" fmla="*/ 66 w 115"/>
                    <a:gd name="T75" fmla="*/ 266 h 300"/>
                    <a:gd name="T76" fmla="*/ 50 w 115"/>
                    <a:gd name="T77" fmla="*/ 286 h 300"/>
                    <a:gd name="T78" fmla="*/ 29 w 115"/>
                    <a:gd name="T79" fmla="*/ 299 h 300"/>
                    <a:gd name="T80" fmla="*/ 15 w 115"/>
                    <a:gd name="T81" fmla="*/ 296 h 300"/>
                    <a:gd name="T82" fmla="*/ 9 w 115"/>
                    <a:gd name="T83" fmla="*/ 279 h 3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15"/>
                    <a:gd name="T127" fmla="*/ 0 h 300"/>
                    <a:gd name="T128" fmla="*/ 115 w 115"/>
                    <a:gd name="T129" fmla="*/ 300 h 300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15" h="300">
                      <a:moveTo>
                        <a:pt x="6" y="258"/>
                      </a:moveTo>
                      <a:lnTo>
                        <a:pt x="4" y="240"/>
                      </a:lnTo>
                      <a:lnTo>
                        <a:pt x="2" y="225"/>
                      </a:lnTo>
                      <a:lnTo>
                        <a:pt x="1" y="210"/>
                      </a:lnTo>
                      <a:lnTo>
                        <a:pt x="0" y="195"/>
                      </a:lnTo>
                      <a:lnTo>
                        <a:pt x="0" y="182"/>
                      </a:lnTo>
                      <a:lnTo>
                        <a:pt x="0" y="172"/>
                      </a:lnTo>
                      <a:lnTo>
                        <a:pt x="0" y="161"/>
                      </a:lnTo>
                      <a:lnTo>
                        <a:pt x="2" y="150"/>
                      </a:lnTo>
                      <a:lnTo>
                        <a:pt x="3" y="144"/>
                      </a:lnTo>
                      <a:lnTo>
                        <a:pt x="5" y="133"/>
                      </a:lnTo>
                      <a:lnTo>
                        <a:pt x="7" y="124"/>
                      </a:lnTo>
                      <a:lnTo>
                        <a:pt x="11" y="111"/>
                      </a:lnTo>
                      <a:lnTo>
                        <a:pt x="15" y="101"/>
                      </a:lnTo>
                      <a:lnTo>
                        <a:pt x="18" y="94"/>
                      </a:lnTo>
                      <a:lnTo>
                        <a:pt x="21" y="88"/>
                      </a:lnTo>
                      <a:lnTo>
                        <a:pt x="26" y="81"/>
                      </a:lnTo>
                      <a:lnTo>
                        <a:pt x="28" y="75"/>
                      </a:lnTo>
                      <a:lnTo>
                        <a:pt x="31" y="68"/>
                      </a:lnTo>
                      <a:lnTo>
                        <a:pt x="32" y="60"/>
                      </a:lnTo>
                      <a:lnTo>
                        <a:pt x="33" y="58"/>
                      </a:lnTo>
                      <a:lnTo>
                        <a:pt x="34" y="51"/>
                      </a:lnTo>
                      <a:lnTo>
                        <a:pt x="34" y="43"/>
                      </a:lnTo>
                      <a:lnTo>
                        <a:pt x="34" y="38"/>
                      </a:lnTo>
                      <a:lnTo>
                        <a:pt x="32" y="30"/>
                      </a:lnTo>
                      <a:lnTo>
                        <a:pt x="32" y="23"/>
                      </a:lnTo>
                      <a:lnTo>
                        <a:pt x="36" y="25"/>
                      </a:lnTo>
                      <a:lnTo>
                        <a:pt x="38" y="27"/>
                      </a:lnTo>
                      <a:lnTo>
                        <a:pt x="40" y="34"/>
                      </a:lnTo>
                      <a:lnTo>
                        <a:pt x="41" y="40"/>
                      </a:lnTo>
                      <a:lnTo>
                        <a:pt x="41" y="47"/>
                      </a:lnTo>
                      <a:lnTo>
                        <a:pt x="41" y="55"/>
                      </a:lnTo>
                      <a:lnTo>
                        <a:pt x="43" y="53"/>
                      </a:lnTo>
                      <a:lnTo>
                        <a:pt x="46" y="49"/>
                      </a:lnTo>
                      <a:lnTo>
                        <a:pt x="48" y="43"/>
                      </a:lnTo>
                      <a:lnTo>
                        <a:pt x="49" y="38"/>
                      </a:lnTo>
                      <a:lnTo>
                        <a:pt x="51" y="30"/>
                      </a:lnTo>
                      <a:lnTo>
                        <a:pt x="52" y="23"/>
                      </a:lnTo>
                      <a:lnTo>
                        <a:pt x="51" y="15"/>
                      </a:lnTo>
                      <a:lnTo>
                        <a:pt x="50" y="6"/>
                      </a:lnTo>
                      <a:lnTo>
                        <a:pt x="48" y="2"/>
                      </a:lnTo>
                      <a:lnTo>
                        <a:pt x="51" y="0"/>
                      </a:lnTo>
                      <a:lnTo>
                        <a:pt x="54" y="0"/>
                      </a:lnTo>
                      <a:lnTo>
                        <a:pt x="57" y="4"/>
                      </a:lnTo>
                      <a:lnTo>
                        <a:pt x="58" y="10"/>
                      </a:lnTo>
                      <a:lnTo>
                        <a:pt x="60" y="17"/>
                      </a:lnTo>
                      <a:lnTo>
                        <a:pt x="61" y="25"/>
                      </a:lnTo>
                      <a:lnTo>
                        <a:pt x="62" y="36"/>
                      </a:lnTo>
                      <a:lnTo>
                        <a:pt x="62" y="45"/>
                      </a:lnTo>
                      <a:lnTo>
                        <a:pt x="62" y="53"/>
                      </a:lnTo>
                      <a:lnTo>
                        <a:pt x="61" y="62"/>
                      </a:lnTo>
                      <a:lnTo>
                        <a:pt x="64" y="51"/>
                      </a:lnTo>
                      <a:lnTo>
                        <a:pt x="66" y="43"/>
                      </a:lnTo>
                      <a:lnTo>
                        <a:pt x="68" y="36"/>
                      </a:lnTo>
                      <a:lnTo>
                        <a:pt x="71" y="30"/>
                      </a:lnTo>
                      <a:lnTo>
                        <a:pt x="75" y="23"/>
                      </a:lnTo>
                      <a:lnTo>
                        <a:pt x="79" y="17"/>
                      </a:lnTo>
                      <a:lnTo>
                        <a:pt x="83" y="15"/>
                      </a:lnTo>
                      <a:lnTo>
                        <a:pt x="86" y="12"/>
                      </a:lnTo>
                      <a:lnTo>
                        <a:pt x="89" y="12"/>
                      </a:lnTo>
                      <a:lnTo>
                        <a:pt x="92" y="15"/>
                      </a:lnTo>
                      <a:lnTo>
                        <a:pt x="95" y="21"/>
                      </a:lnTo>
                      <a:lnTo>
                        <a:pt x="92" y="23"/>
                      </a:lnTo>
                      <a:lnTo>
                        <a:pt x="89" y="25"/>
                      </a:lnTo>
                      <a:lnTo>
                        <a:pt x="86" y="32"/>
                      </a:lnTo>
                      <a:lnTo>
                        <a:pt x="84" y="38"/>
                      </a:lnTo>
                      <a:lnTo>
                        <a:pt x="81" y="47"/>
                      </a:lnTo>
                      <a:lnTo>
                        <a:pt x="80" y="53"/>
                      </a:lnTo>
                      <a:lnTo>
                        <a:pt x="80" y="64"/>
                      </a:lnTo>
                      <a:lnTo>
                        <a:pt x="81" y="70"/>
                      </a:lnTo>
                      <a:lnTo>
                        <a:pt x="83" y="75"/>
                      </a:lnTo>
                      <a:lnTo>
                        <a:pt x="86" y="77"/>
                      </a:lnTo>
                      <a:lnTo>
                        <a:pt x="90" y="77"/>
                      </a:lnTo>
                      <a:lnTo>
                        <a:pt x="93" y="77"/>
                      </a:lnTo>
                      <a:lnTo>
                        <a:pt x="96" y="77"/>
                      </a:lnTo>
                      <a:lnTo>
                        <a:pt x="98" y="75"/>
                      </a:lnTo>
                      <a:lnTo>
                        <a:pt x="102" y="70"/>
                      </a:lnTo>
                      <a:lnTo>
                        <a:pt x="102" y="66"/>
                      </a:lnTo>
                      <a:lnTo>
                        <a:pt x="103" y="62"/>
                      </a:lnTo>
                      <a:lnTo>
                        <a:pt x="103" y="55"/>
                      </a:lnTo>
                      <a:lnTo>
                        <a:pt x="103" y="53"/>
                      </a:lnTo>
                      <a:lnTo>
                        <a:pt x="102" y="49"/>
                      </a:lnTo>
                      <a:lnTo>
                        <a:pt x="104" y="49"/>
                      </a:lnTo>
                      <a:lnTo>
                        <a:pt x="106" y="51"/>
                      </a:lnTo>
                      <a:lnTo>
                        <a:pt x="108" y="53"/>
                      </a:lnTo>
                      <a:lnTo>
                        <a:pt x="110" y="58"/>
                      </a:lnTo>
                      <a:lnTo>
                        <a:pt x="111" y="62"/>
                      </a:lnTo>
                      <a:lnTo>
                        <a:pt x="113" y="66"/>
                      </a:lnTo>
                      <a:lnTo>
                        <a:pt x="114" y="75"/>
                      </a:lnTo>
                      <a:lnTo>
                        <a:pt x="114" y="86"/>
                      </a:lnTo>
                      <a:lnTo>
                        <a:pt x="114" y="96"/>
                      </a:lnTo>
                      <a:lnTo>
                        <a:pt x="113" y="109"/>
                      </a:lnTo>
                      <a:lnTo>
                        <a:pt x="111" y="120"/>
                      </a:lnTo>
                      <a:lnTo>
                        <a:pt x="109" y="124"/>
                      </a:lnTo>
                      <a:lnTo>
                        <a:pt x="108" y="129"/>
                      </a:lnTo>
                      <a:lnTo>
                        <a:pt x="105" y="133"/>
                      </a:lnTo>
                      <a:lnTo>
                        <a:pt x="102" y="139"/>
                      </a:lnTo>
                      <a:lnTo>
                        <a:pt x="98" y="150"/>
                      </a:lnTo>
                      <a:lnTo>
                        <a:pt x="96" y="154"/>
                      </a:lnTo>
                      <a:lnTo>
                        <a:pt x="93" y="163"/>
                      </a:lnTo>
                      <a:lnTo>
                        <a:pt x="92" y="167"/>
                      </a:lnTo>
                      <a:lnTo>
                        <a:pt x="91" y="176"/>
                      </a:lnTo>
                      <a:lnTo>
                        <a:pt x="89" y="184"/>
                      </a:lnTo>
                      <a:lnTo>
                        <a:pt x="88" y="193"/>
                      </a:lnTo>
                      <a:lnTo>
                        <a:pt x="87" y="202"/>
                      </a:lnTo>
                      <a:lnTo>
                        <a:pt x="87" y="215"/>
                      </a:lnTo>
                      <a:lnTo>
                        <a:pt x="86" y="223"/>
                      </a:lnTo>
                      <a:lnTo>
                        <a:pt x="85" y="232"/>
                      </a:lnTo>
                      <a:lnTo>
                        <a:pt x="83" y="238"/>
                      </a:lnTo>
                      <a:lnTo>
                        <a:pt x="81" y="243"/>
                      </a:lnTo>
                      <a:lnTo>
                        <a:pt x="78" y="249"/>
                      </a:lnTo>
                      <a:lnTo>
                        <a:pt x="75" y="255"/>
                      </a:lnTo>
                      <a:lnTo>
                        <a:pt x="70" y="262"/>
                      </a:lnTo>
                      <a:lnTo>
                        <a:pt x="66" y="266"/>
                      </a:lnTo>
                      <a:lnTo>
                        <a:pt x="60" y="275"/>
                      </a:lnTo>
                      <a:lnTo>
                        <a:pt x="56" y="279"/>
                      </a:lnTo>
                      <a:lnTo>
                        <a:pt x="50" y="286"/>
                      </a:lnTo>
                      <a:lnTo>
                        <a:pt x="43" y="292"/>
                      </a:lnTo>
                      <a:lnTo>
                        <a:pt x="36" y="296"/>
                      </a:lnTo>
                      <a:lnTo>
                        <a:pt x="29" y="299"/>
                      </a:lnTo>
                      <a:lnTo>
                        <a:pt x="23" y="299"/>
                      </a:lnTo>
                      <a:lnTo>
                        <a:pt x="18" y="299"/>
                      </a:lnTo>
                      <a:lnTo>
                        <a:pt x="15" y="296"/>
                      </a:lnTo>
                      <a:lnTo>
                        <a:pt x="13" y="294"/>
                      </a:lnTo>
                      <a:lnTo>
                        <a:pt x="11" y="288"/>
                      </a:lnTo>
                      <a:lnTo>
                        <a:pt x="9" y="279"/>
                      </a:lnTo>
                      <a:lnTo>
                        <a:pt x="6" y="268"/>
                      </a:lnTo>
                      <a:lnTo>
                        <a:pt x="6" y="258"/>
                      </a:lnTo>
                    </a:path>
                  </a:pathLst>
                </a:custGeom>
                <a:solidFill>
                  <a:srgbClr val="E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Freeform 28"/>
                <p:cNvSpPr>
                  <a:spLocks/>
                </p:cNvSpPr>
                <p:nvPr/>
              </p:nvSpPr>
              <p:spPr bwMode="auto">
                <a:xfrm>
                  <a:off x="5057" y="3360"/>
                  <a:ext cx="81" cy="237"/>
                </a:xfrm>
                <a:custGeom>
                  <a:avLst/>
                  <a:gdLst>
                    <a:gd name="T0" fmla="*/ 2 w 81"/>
                    <a:gd name="T1" fmla="*/ 175 h 237"/>
                    <a:gd name="T2" fmla="*/ 0 w 81"/>
                    <a:gd name="T3" fmla="*/ 141 h 237"/>
                    <a:gd name="T4" fmla="*/ 1 w 81"/>
                    <a:gd name="T5" fmla="*/ 115 h 237"/>
                    <a:gd name="T6" fmla="*/ 5 w 81"/>
                    <a:gd name="T7" fmla="*/ 94 h 237"/>
                    <a:gd name="T8" fmla="*/ 13 w 81"/>
                    <a:gd name="T9" fmla="*/ 70 h 237"/>
                    <a:gd name="T10" fmla="*/ 19 w 81"/>
                    <a:gd name="T11" fmla="*/ 55 h 237"/>
                    <a:gd name="T12" fmla="*/ 22 w 81"/>
                    <a:gd name="T13" fmla="*/ 42 h 237"/>
                    <a:gd name="T14" fmla="*/ 23 w 81"/>
                    <a:gd name="T15" fmla="*/ 27 h 237"/>
                    <a:gd name="T16" fmla="*/ 24 w 81"/>
                    <a:gd name="T17" fmla="*/ 17 h 237"/>
                    <a:gd name="T18" fmla="*/ 28 w 81"/>
                    <a:gd name="T19" fmla="*/ 30 h 237"/>
                    <a:gd name="T20" fmla="*/ 29 w 81"/>
                    <a:gd name="T21" fmla="*/ 40 h 237"/>
                    <a:gd name="T22" fmla="*/ 34 w 81"/>
                    <a:gd name="T23" fmla="*/ 30 h 237"/>
                    <a:gd name="T24" fmla="*/ 35 w 81"/>
                    <a:gd name="T25" fmla="*/ 10 h 237"/>
                    <a:gd name="T26" fmla="*/ 35 w 81"/>
                    <a:gd name="T27" fmla="*/ 0 h 237"/>
                    <a:gd name="T28" fmla="*/ 40 w 81"/>
                    <a:gd name="T29" fmla="*/ 6 h 237"/>
                    <a:gd name="T30" fmla="*/ 42 w 81"/>
                    <a:gd name="T31" fmla="*/ 30 h 237"/>
                    <a:gd name="T32" fmla="*/ 42 w 81"/>
                    <a:gd name="T33" fmla="*/ 49 h 237"/>
                    <a:gd name="T34" fmla="*/ 47 w 81"/>
                    <a:gd name="T35" fmla="*/ 30 h 237"/>
                    <a:gd name="T36" fmla="*/ 54 w 81"/>
                    <a:gd name="T37" fmla="*/ 17 h 237"/>
                    <a:gd name="T38" fmla="*/ 61 w 81"/>
                    <a:gd name="T39" fmla="*/ 12 h 237"/>
                    <a:gd name="T40" fmla="*/ 64 w 81"/>
                    <a:gd name="T41" fmla="*/ 21 h 237"/>
                    <a:gd name="T42" fmla="*/ 58 w 81"/>
                    <a:gd name="T43" fmla="*/ 32 h 237"/>
                    <a:gd name="T44" fmla="*/ 55 w 81"/>
                    <a:gd name="T45" fmla="*/ 53 h 237"/>
                    <a:gd name="T46" fmla="*/ 60 w 81"/>
                    <a:gd name="T47" fmla="*/ 64 h 237"/>
                    <a:gd name="T48" fmla="*/ 67 w 81"/>
                    <a:gd name="T49" fmla="*/ 66 h 237"/>
                    <a:gd name="T50" fmla="*/ 71 w 81"/>
                    <a:gd name="T51" fmla="*/ 57 h 237"/>
                    <a:gd name="T52" fmla="*/ 71 w 81"/>
                    <a:gd name="T53" fmla="*/ 47 h 237"/>
                    <a:gd name="T54" fmla="*/ 74 w 81"/>
                    <a:gd name="T55" fmla="*/ 45 h 237"/>
                    <a:gd name="T56" fmla="*/ 78 w 81"/>
                    <a:gd name="T57" fmla="*/ 53 h 237"/>
                    <a:gd name="T58" fmla="*/ 80 w 81"/>
                    <a:gd name="T59" fmla="*/ 75 h 237"/>
                    <a:gd name="T60" fmla="*/ 77 w 81"/>
                    <a:gd name="T61" fmla="*/ 100 h 237"/>
                    <a:gd name="T62" fmla="*/ 74 w 81"/>
                    <a:gd name="T63" fmla="*/ 111 h 237"/>
                    <a:gd name="T64" fmla="*/ 67 w 81"/>
                    <a:gd name="T65" fmla="*/ 128 h 237"/>
                    <a:gd name="T66" fmla="*/ 64 w 81"/>
                    <a:gd name="T67" fmla="*/ 143 h 237"/>
                    <a:gd name="T68" fmla="*/ 62 w 81"/>
                    <a:gd name="T69" fmla="*/ 165 h 237"/>
                    <a:gd name="T70" fmla="*/ 59 w 81"/>
                    <a:gd name="T71" fmla="*/ 188 h 237"/>
                    <a:gd name="T72" fmla="*/ 55 w 81"/>
                    <a:gd name="T73" fmla="*/ 201 h 237"/>
                    <a:gd name="T74" fmla="*/ 47 w 81"/>
                    <a:gd name="T75" fmla="*/ 214 h 237"/>
                    <a:gd name="T76" fmla="*/ 36 w 81"/>
                    <a:gd name="T77" fmla="*/ 227 h 237"/>
                    <a:gd name="T78" fmla="*/ 21 w 81"/>
                    <a:gd name="T79" fmla="*/ 236 h 237"/>
                    <a:gd name="T80" fmla="*/ 10 w 81"/>
                    <a:gd name="T81" fmla="*/ 233 h 237"/>
                    <a:gd name="T82" fmla="*/ 6 w 81"/>
                    <a:gd name="T83" fmla="*/ 218 h 237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81"/>
                    <a:gd name="T127" fmla="*/ 0 h 237"/>
                    <a:gd name="T128" fmla="*/ 81 w 81"/>
                    <a:gd name="T129" fmla="*/ 237 h 237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81" h="237">
                      <a:moveTo>
                        <a:pt x="5" y="199"/>
                      </a:moveTo>
                      <a:lnTo>
                        <a:pt x="3" y="186"/>
                      </a:lnTo>
                      <a:lnTo>
                        <a:pt x="2" y="175"/>
                      </a:lnTo>
                      <a:lnTo>
                        <a:pt x="0" y="163"/>
                      </a:lnTo>
                      <a:lnTo>
                        <a:pt x="0" y="150"/>
                      </a:lnTo>
                      <a:lnTo>
                        <a:pt x="0" y="141"/>
                      </a:lnTo>
                      <a:lnTo>
                        <a:pt x="0" y="130"/>
                      </a:lnTo>
                      <a:lnTo>
                        <a:pt x="0" y="122"/>
                      </a:lnTo>
                      <a:lnTo>
                        <a:pt x="1" y="115"/>
                      </a:lnTo>
                      <a:lnTo>
                        <a:pt x="2" y="109"/>
                      </a:lnTo>
                      <a:lnTo>
                        <a:pt x="4" y="100"/>
                      </a:lnTo>
                      <a:lnTo>
                        <a:pt x="5" y="94"/>
                      </a:lnTo>
                      <a:lnTo>
                        <a:pt x="7" y="85"/>
                      </a:lnTo>
                      <a:lnTo>
                        <a:pt x="10" y="77"/>
                      </a:lnTo>
                      <a:lnTo>
                        <a:pt x="13" y="70"/>
                      </a:lnTo>
                      <a:lnTo>
                        <a:pt x="15" y="66"/>
                      </a:lnTo>
                      <a:lnTo>
                        <a:pt x="17" y="60"/>
                      </a:lnTo>
                      <a:lnTo>
                        <a:pt x="19" y="55"/>
                      </a:lnTo>
                      <a:lnTo>
                        <a:pt x="21" y="51"/>
                      </a:lnTo>
                      <a:lnTo>
                        <a:pt x="22" y="47"/>
                      </a:lnTo>
                      <a:lnTo>
                        <a:pt x="22" y="42"/>
                      </a:lnTo>
                      <a:lnTo>
                        <a:pt x="23" y="38"/>
                      </a:lnTo>
                      <a:lnTo>
                        <a:pt x="23" y="32"/>
                      </a:lnTo>
                      <a:lnTo>
                        <a:pt x="23" y="27"/>
                      </a:lnTo>
                      <a:lnTo>
                        <a:pt x="22" y="21"/>
                      </a:lnTo>
                      <a:lnTo>
                        <a:pt x="21" y="15"/>
                      </a:lnTo>
                      <a:lnTo>
                        <a:pt x="24" y="17"/>
                      </a:lnTo>
                      <a:lnTo>
                        <a:pt x="26" y="21"/>
                      </a:lnTo>
                      <a:lnTo>
                        <a:pt x="27" y="25"/>
                      </a:lnTo>
                      <a:lnTo>
                        <a:pt x="28" y="30"/>
                      </a:lnTo>
                      <a:lnTo>
                        <a:pt x="28" y="36"/>
                      </a:lnTo>
                      <a:lnTo>
                        <a:pt x="28" y="42"/>
                      </a:lnTo>
                      <a:lnTo>
                        <a:pt x="29" y="40"/>
                      </a:lnTo>
                      <a:lnTo>
                        <a:pt x="32" y="38"/>
                      </a:lnTo>
                      <a:lnTo>
                        <a:pt x="33" y="34"/>
                      </a:lnTo>
                      <a:lnTo>
                        <a:pt x="34" y="30"/>
                      </a:lnTo>
                      <a:lnTo>
                        <a:pt x="35" y="23"/>
                      </a:lnTo>
                      <a:lnTo>
                        <a:pt x="36" y="19"/>
                      </a:lnTo>
                      <a:lnTo>
                        <a:pt x="35" y="10"/>
                      </a:lnTo>
                      <a:lnTo>
                        <a:pt x="34" y="4"/>
                      </a:lnTo>
                      <a:lnTo>
                        <a:pt x="33" y="0"/>
                      </a:lnTo>
                      <a:lnTo>
                        <a:pt x="35" y="0"/>
                      </a:lnTo>
                      <a:lnTo>
                        <a:pt x="37" y="0"/>
                      </a:lnTo>
                      <a:lnTo>
                        <a:pt x="39" y="4"/>
                      </a:lnTo>
                      <a:lnTo>
                        <a:pt x="40" y="6"/>
                      </a:lnTo>
                      <a:lnTo>
                        <a:pt x="41" y="12"/>
                      </a:lnTo>
                      <a:lnTo>
                        <a:pt x="42" y="21"/>
                      </a:lnTo>
                      <a:lnTo>
                        <a:pt x="42" y="30"/>
                      </a:lnTo>
                      <a:lnTo>
                        <a:pt x="43" y="36"/>
                      </a:lnTo>
                      <a:lnTo>
                        <a:pt x="42" y="42"/>
                      </a:lnTo>
                      <a:lnTo>
                        <a:pt x="42" y="49"/>
                      </a:lnTo>
                      <a:lnTo>
                        <a:pt x="44" y="42"/>
                      </a:lnTo>
                      <a:lnTo>
                        <a:pt x="46" y="36"/>
                      </a:lnTo>
                      <a:lnTo>
                        <a:pt x="47" y="30"/>
                      </a:lnTo>
                      <a:lnTo>
                        <a:pt x="49" y="23"/>
                      </a:lnTo>
                      <a:lnTo>
                        <a:pt x="52" y="21"/>
                      </a:lnTo>
                      <a:lnTo>
                        <a:pt x="54" y="17"/>
                      </a:lnTo>
                      <a:lnTo>
                        <a:pt x="57" y="15"/>
                      </a:lnTo>
                      <a:lnTo>
                        <a:pt x="59" y="12"/>
                      </a:lnTo>
                      <a:lnTo>
                        <a:pt x="61" y="12"/>
                      </a:lnTo>
                      <a:lnTo>
                        <a:pt x="64" y="15"/>
                      </a:lnTo>
                      <a:lnTo>
                        <a:pt x="66" y="19"/>
                      </a:lnTo>
                      <a:lnTo>
                        <a:pt x="64" y="21"/>
                      </a:lnTo>
                      <a:lnTo>
                        <a:pt x="62" y="23"/>
                      </a:lnTo>
                      <a:lnTo>
                        <a:pt x="60" y="27"/>
                      </a:lnTo>
                      <a:lnTo>
                        <a:pt x="58" y="32"/>
                      </a:lnTo>
                      <a:lnTo>
                        <a:pt x="56" y="40"/>
                      </a:lnTo>
                      <a:lnTo>
                        <a:pt x="56" y="47"/>
                      </a:lnTo>
                      <a:lnTo>
                        <a:pt x="55" y="53"/>
                      </a:lnTo>
                      <a:lnTo>
                        <a:pt x="56" y="57"/>
                      </a:lnTo>
                      <a:lnTo>
                        <a:pt x="58" y="62"/>
                      </a:lnTo>
                      <a:lnTo>
                        <a:pt x="60" y="64"/>
                      </a:lnTo>
                      <a:lnTo>
                        <a:pt x="63" y="66"/>
                      </a:lnTo>
                      <a:lnTo>
                        <a:pt x="65" y="66"/>
                      </a:lnTo>
                      <a:lnTo>
                        <a:pt x="67" y="66"/>
                      </a:lnTo>
                      <a:lnTo>
                        <a:pt x="69" y="64"/>
                      </a:lnTo>
                      <a:lnTo>
                        <a:pt x="71" y="62"/>
                      </a:lnTo>
                      <a:lnTo>
                        <a:pt x="71" y="57"/>
                      </a:lnTo>
                      <a:lnTo>
                        <a:pt x="72" y="53"/>
                      </a:lnTo>
                      <a:lnTo>
                        <a:pt x="72" y="49"/>
                      </a:lnTo>
                      <a:lnTo>
                        <a:pt x="71" y="47"/>
                      </a:lnTo>
                      <a:lnTo>
                        <a:pt x="71" y="42"/>
                      </a:lnTo>
                      <a:lnTo>
                        <a:pt x="73" y="45"/>
                      </a:lnTo>
                      <a:lnTo>
                        <a:pt x="74" y="45"/>
                      </a:lnTo>
                      <a:lnTo>
                        <a:pt x="75" y="47"/>
                      </a:lnTo>
                      <a:lnTo>
                        <a:pt x="76" y="51"/>
                      </a:lnTo>
                      <a:lnTo>
                        <a:pt x="78" y="53"/>
                      </a:lnTo>
                      <a:lnTo>
                        <a:pt x="79" y="60"/>
                      </a:lnTo>
                      <a:lnTo>
                        <a:pt x="79" y="66"/>
                      </a:lnTo>
                      <a:lnTo>
                        <a:pt x="80" y="75"/>
                      </a:lnTo>
                      <a:lnTo>
                        <a:pt x="79" y="83"/>
                      </a:lnTo>
                      <a:lnTo>
                        <a:pt x="79" y="94"/>
                      </a:lnTo>
                      <a:lnTo>
                        <a:pt x="77" y="100"/>
                      </a:lnTo>
                      <a:lnTo>
                        <a:pt x="76" y="105"/>
                      </a:lnTo>
                      <a:lnTo>
                        <a:pt x="75" y="107"/>
                      </a:lnTo>
                      <a:lnTo>
                        <a:pt x="74" y="111"/>
                      </a:lnTo>
                      <a:lnTo>
                        <a:pt x="71" y="118"/>
                      </a:lnTo>
                      <a:lnTo>
                        <a:pt x="69" y="124"/>
                      </a:lnTo>
                      <a:lnTo>
                        <a:pt x="67" y="128"/>
                      </a:lnTo>
                      <a:lnTo>
                        <a:pt x="65" y="135"/>
                      </a:lnTo>
                      <a:lnTo>
                        <a:pt x="64" y="137"/>
                      </a:lnTo>
                      <a:lnTo>
                        <a:pt x="64" y="143"/>
                      </a:lnTo>
                      <a:lnTo>
                        <a:pt x="63" y="152"/>
                      </a:lnTo>
                      <a:lnTo>
                        <a:pt x="62" y="156"/>
                      </a:lnTo>
                      <a:lnTo>
                        <a:pt x="62" y="165"/>
                      </a:lnTo>
                      <a:lnTo>
                        <a:pt x="61" y="175"/>
                      </a:lnTo>
                      <a:lnTo>
                        <a:pt x="60" y="182"/>
                      </a:lnTo>
                      <a:lnTo>
                        <a:pt x="59" y="188"/>
                      </a:lnTo>
                      <a:lnTo>
                        <a:pt x="58" y="193"/>
                      </a:lnTo>
                      <a:lnTo>
                        <a:pt x="57" y="197"/>
                      </a:lnTo>
                      <a:lnTo>
                        <a:pt x="55" y="201"/>
                      </a:lnTo>
                      <a:lnTo>
                        <a:pt x="53" y="208"/>
                      </a:lnTo>
                      <a:lnTo>
                        <a:pt x="50" y="210"/>
                      </a:lnTo>
                      <a:lnTo>
                        <a:pt x="47" y="214"/>
                      </a:lnTo>
                      <a:lnTo>
                        <a:pt x="42" y="220"/>
                      </a:lnTo>
                      <a:lnTo>
                        <a:pt x="40" y="223"/>
                      </a:lnTo>
                      <a:lnTo>
                        <a:pt x="36" y="227"/>
                      </a:lnTo>
                      <a:lnTo>
                        <a:pt x="30" y="233"/>
                      </a:lnTo>
                      <a:lnTo>
                        <a:pt x="26" y="236"/>
                      </a:lnTo>
                      <a:lnTo>
                        <a:pt x="21" y="236"/>
                      </a:lnTo>
                      <a:lnTo>
                        <a:pt x="17" y="236"/>
                      </a:lnTo>
                      <a:lnTo>
                        <a:pt x="13" y="236"/>
                      </a:lnTo>
                      <a:lnTo>
                        <a:pt x="10" y="233"/>
                      </a:lnTo>
                      <a:lnTo>
                        <a:pt x="10" y="231"/>
                      </a:lnTo>
                      <a:lnTo>
                        <a:pt x="8" y="227"/>
                      </a:lnTo>
                      <a:lnTo>
                        <a:pt x="6" y="218"/>
                      </a:lnTo>
                      <a:lnTo>
                        <a:pt x="5" y="210"/>
                      </a:lnTo>
                      <a:lnTo>
                        <a:pt x="5" y="199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Freeform 29"/>
                <p:cNvSpPr>
                  <a:spLocks/>
                </p:cNvSpPr>
                <p:nvPr/>
              </p:nvSpPr>
              <p:spPr bwMode="auto">
                <a:xfrm>
                  <a:off x="5073" y="3447"/>
                  <a:ext cx="46" cy="131"/>
                </a:xfrm>
                <a:custGeom>
                  <a:avLst/>
                  <a:gdLst>
                    <a:gd name="T0" fmla="*/ 1 w 46"/>
                    <a:gd name="T1" fmla="*/ 97 h 131"/>
                    <a:gd name="T2" fmla="*/ 0 w 46"/>
                    <a:gd name="T3" fmla="*/ 78 h 131"/>
                    <a:gd name="T4" fmla="*/ 0 w 46"/>
                    <a:gd name="T5" fmla="*/ 65 h 131"/>
                    <a:gd name="T6" fmla="*/ 2 w 46"/>
                    <a:gd name="T7" fmla="*/ 52 h 131"/>
                    <a:gd name="T8" fmla="*/ 7 w 46"/>
                    <a:gd name="T9" fmla="*/ 41 h 131"/>
                    <a:gd name="T10" fmla="*/ 11 w 46"/>
                    <a:gd name="T11" fmla="*/ 32 h 131"/>
                    <a:gd name="T12" fmla="*/ 13 w 46"/>
                    <a:gd name="T13" fmla="*/ 26 h 131"/>
                    <a:gd name="T14" fmla="*/ 13 w 46"/>
                    <a:gd name="T15" fmla="*/ 15 h 131"/>
                    <a:gd name="T16" fmla="*/ 14 w 46"/>
                    <a:gd name="T17" fmla="*/ 10 h 131"/>
                    <a:gd name="T18" fmla="*/ 15 w 46"/>
                    <a:gd name="T19" fmla="*/ 17 h 131"/>
                    <a:gd name="T20" fmla="*/ 16 w 46"/>
                    <a:gd name="T21" fmla="*/ 23 h 131"/>
                    <a:gd name="T22" fmla="*/ 19 w 46"/>
                    <a:gd name="T23" fmla="*/ 17 h 131"/>
                    <a:gd name="T24" fmla="*/ 20 w 46"/>
                    <a:gd name="T25" fmla="*/ 6 h 131"/>
                    <a:gd name="T26" fmla="*/ 20 w 46"/>
                    <a:gd name="T27" fmla="*/ 0 h 131"/>
                    <a:gd name="T28" fmla="*/ 22 w 46"/>
                    <a:gd name="T29" fmla="*/ 4 h 131"/>
                    <a:gd name="T30" fmla="*/ 24 w 46"/>
                    <a:gd name="T31" fmla="*/ 17 h 131"/>
                    <a:gd name="T32" fmla="*/ 23 w 46"/>
                    <a:gd name="T33" fmla="*/ 28 h 131"/>
                    <a:gd name="T34" fmla="*/ 26 w 46"/>
                    <a:gd name="T35" fmla="*/ 17 h 131"/>
                    <a:gd name="T36" fmla="*/ 30 w 46"/>
                    <a:gd name="T37" fmla="*/ 10 h 131"/>
                    <a:gd name="T38" fmla="*/ 35 w 46"/>
                    <a:gd name="T39" fmla="*/ 6 h 131"/>
                    <a:gd name="T40" fmla="*/ 36 w 46"/>
                    <a:gd name="T41" fmla="*/ 13 h 131"/>
                    <a:gd name="T42" fmla="*/ 32 w 46"/>
                    <a:gd name="T43" fmla="*/ 17 h 131"/>
                    <a:gd name="T44" fmla="*/ 31 w 46"/>
                    <a:gd name="T45" fmla="*/ 30 h 131"/>
                    <a:gd name="T46" fmla="*/ 33 w 46"/>
                    <a:gd name="T47" fmla="*/ 36 h 131"/>
                    <a:gd name="T48" fmla="*/ 37 w 46"/>
                    <a:gd name="T49" fmla="*/ 36 h 131"/>
                    <a:gd name="T50" fmla="*/ 40 w 46"/>
                    <a:gd name="T51" fmla="*/ 32 h 131"/>
                    <a:gd name="T52" fmla="*/ 40 w 46"/>
                    <a:gd name="T53" fmla="*/ 26 h 131"/>
                    <a:gd name="T54" fmla="*/ 42 w 46"/>
                    <a:gd name="T55" fmla="*/ 26 h 131"/>
                    <a:gd name="T56" fmla="*/ 44 w 46"/>
                    <a:gd name="T57" fmla="*/ 30 h 131"/>
                    <a:gd name="T58" fmla="*/ 45 w 46"/>
                    <a:gd name="T59" fmla="*/ 41 h 131"/>
                    <a:gd name="T60" fmla="*/ 43 w 46"/>
                    <a:gd name="T61" fmla="*/ 56 h 131"/>
                    <a:gd name="T62" fmla="*/ 41 w 46"/>
                    <a:gd name="T63" fmla="*/ 62 h 131"/>
                    <a:gd name="T64" fmla="*/ 37 w 46"/>
                    <a:gd name="T65" fmla="*/ 71 h 131"/>
                    <a:gd name="T66" fmla="*/ 36 w 46"/>
                    <a:gd name="T67" fmla="*/ 80 h 131"/>
                    <a:gd name="T68" fmla="*/ 34 w 46"/>
                    <a:gd name="T69" fmla="*/ 91 h 131"/>
                    <a:gd name="T70" fmla="*/ 33 w 46"/>
                    <a:gd name="T71" fmla="*/ 104 h 131"/>
                    <a:gd name="T72" fmla="*/ 31 w 46"/>
                    <a:gd name="T73" fmla="*/ 112 h 131"/>
                    <a:gd name="T74" fmla="*/ 26 w 46"/>
                    <a:gd name="T75" fmla="*/ 119 h 131"/>
                    <a:gd name="T76" fmla="*/ 20 w 46"/>
                    <a:gd name="T77" fmla="*/ 125 h 131"/>
                    <a:gd name="T78" fmla="*/ 11 w 46"/>
                    <a:gd name="T79" fmla="*/ 130 h 131"/>
                    <a:gd name="T80" fmla="*/ 6 w 46"/>
                    <a:gd name="T81" fmla="*/ 130 h 131"/>
                    <a:gd name="T82" fmla="*/ 4 w 46"/>
                    <a:gd name="T83" fmla="*/ 121 h 13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46"/>
                    <a:gd name="T127" fmla="*/ 0 h 131"/>
                    <a:gd name="T128" fmla="*/ 46 w 46"/>
                    <a:gd name="T129" fmla="*/ 131 h 131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46" h="131">
                      <a:moveTo>
                        <a:pt x="2" y="112"/>
                      </a:moveTo>
                      <a:lnTo>
                        <a:pt x="1" y="104"/>
                      </a:lnTo>
                      <a:lnTo>
                        <a:pt x="1" y="97"/>
                      </a:lnTo>
                      <a:lnTo>
                        <a:pt x="0" y="91"/>
                      </a:lnTo>
                      <a:lnTo>
                        <a:pt x="0" y="84"/>
                      </a:lnTo>
                      <a:lnTo>
                        <a:pt x="0" y="78"/>
                      </a:lnTo>
                      <a:lnTo>
                        <a:pt x="0" y="73"/>
                      </a:lnTo>
                      <a:lnTo>
                        <a:pt x="0" y="69"/>
                      </a:lnTo>
                      <a:lnTo>
                        <a:pt x="0" y="65"/>
                      </a:lnTo>
                      <a:lnTo>
                        <a:pt x="1" y="60"/>
                      </a:lnTo>
                      <a:lnTo>
                        <a:pt x="1" y="56"/>
                      </a:lnTo>
                      <a:lnTo>
                        <a:pt x="2" y="52"/>
                      </a:lnTo>
                      <a:lnTo>
                        <a:pt x="4" y="47"/>
                      </a:lnTo>
                      <a:lnTo>
                        <a:pt x="6" y="43"/>
                      </a:lnTo>
                      <a:lnTo>
                        <a:pt x="7" y="41"/>
                      </a:lnTo>
                      <a:lnTo>
                        <a:pt x="8" y="39"/>
                      </a:lnTo>
                      <a:lnTo>
                        <a:pt x="9" y="34"/>
                      </a:lnTo>
                      <a:lnTo>
                        <a:pt x="11" y="32"/>
                      </a:lnTo>
                      <a:lnTo>
                        <a:pt x="11" y="28"/>
                      </a:lnTo>
                      <a:lnTo>
                        <a:pt x="12" y="26"/>
                      </a:lnTo>
                      <a:lnTo>
                        <a:pt x="13" y="26"/>
                      </a:lnTo>
                      <a:lnTo>
                        <a:pt x="13" y="21"/>
                      </a:lnTo>
                      <a:lnTo>
                        <a:pt x="13" y="19"/>
                      </a:lnTo>
                      <a:lnTo>
                        <a:pt x="13" y="15"/>
                      </a:lnTo>
                      <a:lnTo>
                        <a:pt x="12" y="13"/>
                      </a:lnTo>
                      <a:lnTo>
                        <a:pt x="12" y="8"/>
                      </a:lnTo>
                      <a:lnTo>
                        <a:pt x="14" y="10"/>
                      </a:lnTo>
                      <a:lnTo>
                        <a:pt x="15" y="13"/>
                      </a:lnTo>
                      <a:lnTo>
                        <a:pt x="15" y="15"/>
                      </a:lnTo>
                      <a:lnTo>
                        <a:pt x="15" y="17"/>
                      </a:lnTo>
                      <a:lnTo>
                        <a:pt x="15" y="21"/>
                      </a:lnTo>
                      <a:lnTo>
                        <a:pt x="15" y="23"/>
                      </a:lnTo>
                      <a:lnTo>
                        <a:pt x="16" y="23"/>
                      </a:lnTo>
                      <a:lnTo>
                        <a:pt x="17" y="21"/>
                      </a:lnTo>
                      <a:lnTo>
                        <a:pt x="18" y="19"/>
                      </a:lnTo>
                      <a:lnTo>
                        <a:pt x="19" y="17"/>
                      </a:lnTo>
                      <a:lnTo>
                        <a:pt x="20" y="13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9" y="2"/>
                      </a:lnTo>
                      <a:lnTo>
                        <a:pt x="18" y="2"/>
                      </a:lnTo>
                      <a:lnTo>
                        <a:pt x="20" y="0"/>
                      </a:lnTo>
                      <a:lnTo>
                        <a:pt x="21" y="0"/>
                      </a:lnTo>
                      <a:lnTo>
                        <a:pt x="22" y="2"/>
                      </a:lnTo>
                      <a:lnTo>
                        <a:pt x="22" y="4"/>
                      </a:lnTo>
                      <a:lnTo>
                        <a:pt x="23" y="8"/>
                      </a:lnTo>
                      <a:lnTo>
                        <a:pt x="24" y="13"/>
                      </a:lnTo>
                      <a:lnTo>
                        <a:pt x="24" y="17"/>
                      </a:lnTo>
                      <a:lnTo>
                        <a:pt x="24" y="21"/>
                      </a:lnTo>
                      <a:lnTo>
                        <a:pt x="24" y="23"/>
                      </a:lnTo>
                      <a:lnTo>
                        <a:pt x="23" y="28"/>
                      </a:lnTo>
                      <a:lnTo>
                        <a:pt x="24" y="23"/>
                      </a:lnTo>
                      <a:lnTo>
                        <a:pt x="26" y="19"/>
                      </a:lnTo>
                      <a:lnTo>
                        <a:pt x="26" y="17"/>
                      </a:lnTo>
                      <a:lnTo>
                        <a:pt x="28" y="13"/>
                      </a:lnTo>
                      <a:lnTo>
                        <a:pt x="29" y="10"/>
                      </a:lnTo>
                      <a:lnTo>
                        <a:pt x="30" y="10"/>
                      </a:lnTo>
                      <a:lnTo>
                        <a:pt x="32" y="8"/>
                      </a:lnTo>
                      <a:lnTo>
                        <a:pt x="33" y="8"/>
                      </a:lnTo>
                      <a:lnTo>
                        <a:pt x="35" y="6"/>
                      </a:lnTo>
                      <a:lnTo>
                        <a:pt x="36" y="8"/>
                      </a:lnTo>
                      <a:lnTo>
                        <a:pt x="37" y="10"/>
                      </a:lnTo>
                      <a:lnTo>
                        <a:pt x="36" y="13"/>
                      </a:lnTo>
                      <a:lnTo>
                        <a:pt x="34" y="13"/>
                      </a:lnTo>
                      <a:lnTo>
                        <a:pt x="33" y="15"/>
                      </a:lnTo>
                      <a:lnTo>
                        <a:pt x="32" y="17"/>
                      </a:lnTo>
                      <a:lnTo>
                        <a:pt x="31" y="21"/>
                      </a:lnTo>
                      <a:lnTo>
                        <a:pt x="31" y="26"/>
                      </a:lnTo>
                      <a:lnTo>
                        <a:pt x="31" y="30"/>
                      </a:lnTo>
                      <a:lnTo>
                        <a:pt x="31" y="32"/>
                      </a:lnTo>
                      <a:lnTo>
                        <a:pt x="32" y="34"/>
                      </a:lnTo>
                      <a:lnTo>
                        <a:pt x="33" y="36"/>
                      </a:lnTo>
                      <a:lnTo>
                        <a:pt x="35" y="36"/>
                      </a:lnTo>
                      <a:lnTo>
                        <a:pt x="36" y="36"/>
                      </a:lnTo>
                      <a:lnTo>
                        <a:pt x="37" y="36"/>
                      </a:lnTo>
                      <a:lnTo>
                        <a:pt x="38" y="36"/>
                      </a:lnTo>
                      <a:lnTo>
                        <a:pt x="39" y="34"/>
                      </a:lnTo>
                      <a:lnTo>
                        <a:pt x="40" y="32"/>
                      </a:lnTo>
                      <a:lnTo>
                        <a:pt x="40" y="30"/>
                      </a:lnTo>
                      <a:lnTo>
                        <a:pt x="40" y="28"/>
                      </a:lnTo>
                      <a:lnTo>
                        <a:pt x="40" y="26"/>
                      </a:lnTo>
                      <a:lnTo>
                        <a:pt x="40" y="23"/>
                      </a:lnTo>
                      <a:lnTo>
                        <a:pt x="41" y="26"/>
                      </a:lnTo>
                      <a:lnTo>
                        <a:pt x="42" y="26"/>
                      </a:lnTo>
                      <a:lnTo>
                        <a:pt x="42" y="28"/>
                      </a:lnTo>
                      <a:lnTo>
                        <a:pt x="43" y="28"/>
                      </a:lnTo>
                      <a:lnTo>
                        <a:pt x="44" y="30"/>
                      </a:lnTo>
                      <a:lnTo>
                        <a:pt x="44" y="32"/>
                      </a:lnTo>
                      <a:lnTo>
                        <a:pt x="45" y="36"/>
                      </a:lnTo>
                      <a:lnTo>
                        <a:pt x="45" y="41"/>
                      </a:lnTo>
                      <a:lnTo>
                        <a:pt x="45" y="45"/>
                      </a:lnTo>
                      <a:lnTo>
                        <a:pt x="44" y="52"/>
                      </a:lnTo>
                      <a:lnTo>
                        <a:pt x="43" y="56"/>
                      </a:lnTo>
                      <a:lnTo>
                        <a:pt x="43" y="58"/>
                      </a:lnTo>
                      <a:lnTo>
                        <a:pt x="42" y="60"/>
                      </a:lnTo>
                      <a:lnTo>
                        <a:pt x="41" y="62"/>
                      </a:lnTo>
                      <a:lnTo>
                        <a:pt x="40" y="65"/>
                      </a:lnTo>
                      <a:lnTo>
                        <a:pt x="38" y="69"/>
                      </a:lnTo>
                      <a:lnTo>
                        <a:pt x="37" y="71"/>
                      </a:lnTo>
                      <a:lnTo>
                        <a:pt x="37" y="73"/>
                      </a:lnTo>
                      <a:lnTo>
                        <a:pt x="36" y="75"/>
                      </a:lnTo>
                      <a:lnTo>
                        <a:pt x="36" y="80"/>
                      </a:lnTo>
                      <a:lnTo>
                        <a:pt x="35" y="84"/>
                      </a:lnTo>
                      <a:lnTo>
                        <a:pt x="35" y="86"/>
                      </a:lnTo>
                      <a:lnTo>
                        <a:pt x="34" y="91"/>
                      </a:lnTo>
                      <a:lnTo>
                        <a:pt x="34" y="97"/>
                      </a:lnTo>
                      <a:lnTo>
                        <a:pt x="34" y="101"/>
                      </a:lnTo>
                      <a:lnTo>
                        <a:pt x="33" y="104"/>
                      </a:lnTo>
                      <a:lnTo>
                        <a:pt x="33" y="108"/>
                      </a:lnTo>
                      <a:lnTo>
                        <a:pt x="32" y="108"/>
                      </a:lnTo>
                      <a:lnTo>
                        <a:pt x="31" y="112"/>
                      </a:lnTo>
                      <a:lnTo>
                        <a:pt x="30" y="114"/>
                      </a:lnTo>
                      <a:lnTo>
                        <a:pt x="28" y="117"/>
                      </a:lnTo>
                      <a:lnTo>
                        <a:pt x="26" y="119"/>
                      </a:lnTo>
                      <a:lnTo>
                        <a:pt x="24" y="121"/>
                      </a:lnTo>
                      <a:lnTo>
                        <a:pt x="22" y="123"/>
                      </a:lnTo>
                      <a:lnTo>
                        <a:pt x="20" y="125"/>
                      </a:lnTo>
                      <a:lnTo>
                        <a:pt x="17" y="127"/>
                      </a:lnTo>
                      <a:lnTo>
                        <a:pt x="14" y="130"/>
                      </a:lnTo>
                      <a:lnTo>
                        <a:pt x="11" y="130"/>
                      </a:lnTo>
                      <a:lnTo>
                        <a:pt x="9" y="130"/>
                      </a:lnTo>
                      <a:lnTo>
                        <a:pt x="7" y="130"/>
                      </a:lnTo>
                      <a:lnTo>
                        <a:pt x="6" y="130"/>
                      </a:lnTo>
                      <a:lnTo>
                        <a:pt x="5" y="127"/>
                      </a:lnTo>
                      <a:lnTo>
                        <a:pt x="4" y="125"/>
                      </a:lnTo>
                      <a:lnTo>
                        <a:pt x="4" y="121"/>
                      </a:lnTo>
                      <a:lnTo>
                        <a:pt x="2" y="117"/>
                      </a:lnTo>
                      <a:lnTo>
                        <a:pt x="2" y="112"/>
                      </a:lnTo>
                    </a:path>
                  </a:pathLst>
                </a:custGeom>
                <a:solidFill>
                  <a:srgbClr val="FF8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Freeform 30"/>
                <p:cNvSpPr>
                  <a:spLocks/>
                </p:cNvSpPr>
                <p:nvPr/>
              </p:nvSpPr>
              <p:spPr bwMode="auto">
                <a:xfrm>
                  <a:off x="5082" y="3484"/>
                  <a:ext cx="29" cy="89"/>
                </a:xfrm>
                <a:custGeom>
                  <a:avLst/>
                  <a:gdLst>
                    <a:gd name="T0" fmla="*/ 0 w 29"/>
                    <a:gd name="T1" fmla="*/ 64 h 89"/>
                    <a:gd name="T2" fmla="*/ 0 w 29"/>
                    <a:gd name="T3" fmla="*/ 51 h 89"/>
                    <a:gd name="T4" fmla="*/ 0 w 29"/>
                    <a:gd name="T5" fmla="*/ 42 h 89"/>
                    <a:gd name="T6" fmla="*/ 1 w 29"/>
                    <a:gd name="T7" fmla="*/ 34 h 89"/>
                    <a:gd name="T8" fmla="*/ 4 w 29"/>
                    <a:gd name="T9" fmla="*/ 25 h 89"/>
                    <a:gd name="T10" fmla="*/ 6 w 29"/>
                    <a:gd name="T11" fmla="*/ 19 h 89"/>
                    <a:gd name="T12" fmla="*/ 8 w 29"/>
                    <a:gd name="T13" fmla="*/ 15 h 89"/>
                    <a:gd name="T14" fmla="*/ 8 w 29"/>
                    <a:gd name="T15" fmla="*/ 8 h 89"/>
                    <a:gd name="T16" fmla="*/ 8 w 29"/>
                    <a:gd name="T17" fmla="*/ 6 h 89"/>
                    <a:gd name="T18" fmla="*/ 9 w 29"/>
                    <a:gd name="T19" fmla="*/ 10 h 89"/>
                    <a:gd name="T20" fmla="*/ 10 w 29"/>
                    <a:gd name="T21" fmla="*/ 15 h 89"/>
                    <a:gd name="T22" fmla="*/ 12 w 29"/>
                    <a:gd name="T23" fmla="*/ 10 h 89"/>
                    <a:gd name="T24" fmla="*/ 12 w 29"/>
                    <a:gd name="T25" fmla="*/ 4 h 89"/>
                    <a:gd name="T26" fmla="*/ 12 w 29"/>
                    <a:gd name="T27" fmla="*/ 0 h 89"/>
                    <a:gd name="T28" fmla="*/ 14 w 29"/>
                    <a:gd name="T29" fmla="*/ 2 h 89"/>
                    <a:gd name="T30" fmla="*/ 15 w 29"/>
                    <a:gd name="T31" fmla="*/ 10 h 89"/>
                    <a:gd name="T32" fmla="*/ 14 w 29"/>
                    <a:gd name="T33" fmla="*/ 19 h 89"/>
                    <a:gd name="T34" fmla="*/ 16 w 29"/>
                    <a:gd name="T35" fmla="*/ 10 h 89"/>
                    <a:gd name="T36" fmla="*/ 19 w 29"/>
                    <a:gd name="T37" fmla="*/ 6 h 89"/>
                    <a:gd name="T38" fmla="*/ 21 w 29"/>
                    <a:gd name="T39" fmla="*/ 4 h 89"/>
                    <a:gd name="T40" fmla="*/ 22 w 29"/>
                    <a:gd name="T41" fmla="*/ 8 h 89"/>
                    <a:gd name="T42" fmla="*/ 20 w 29"/>
                    <a:gd name="T43" fmla="*/ 12 h 89"/>
                    <a:gd name="T44" fmla="*/ 19 w 29"/>
                    <a:gd name="T45" fmla="*/ 19 h 89"/>
                    <a:gd name="T46" fmla="*/ 21 w 29"/>
                    <a:gd name="T47" fmla="*/ 23 h 89"/>
                    <a:gd name="T48" fmla="*/ 23 w 29"/>
                    <a:gd name="T49" fmla="*/ 23 h 89"/>
                    <a:gd name="T50" fmla="*/ 25 w 29"/>
                    <a:gd name="T51" fmla="*/ 21 h 89"/>
                    <a:gd name="T52" fmla="*/ 25 w 29"/>
                    <a:gd name="T53" fmla="*/ 17 h 89"/>
                    <a:gd name="T54" fmla="*/ 26 w 29"/>
                    <a:gd name="T55" fmla="*/ 17 h 89"/>
                    <a:gd name="T56" fmla="*/ 27 w 29"/>
                    <a:gd name="T57" fmla="*/ 21 h 89"/>
                    <a:gd name="T58" fmla="*/ 28 w 29"/>
                    <a:gd name="T59" fmla="*/ 27 h 89"/>
                    <a:gd name="T60" fmla="*/ 27 w 29"/>
                    <a:gd name="T61" fmla="*/ 38 h 89"/>
                    <a:gd name="T62" fmla="*/ 26 w 29"/>
                    <a:gd name="T63" fmla="*/ 40 h 89"/>
                    <a:gd name="T64" fmla="*/ 23 w 29"/>
                    <a:gd name="T65" fmla="*/ 49 h 89"/>
                    <a:gd name="T66" fmla="*/ 22 w 29"/>
                    <a:gd name="T67" fmla="*/ 53 h 89"/>
                    <a:gd name="T68" fmla="*/ 21 w 29"/>
                    <a:gd name="T69" fmla="*/ 60 h 89"/>
                    <a:gd name="T70" fmla="*/ 21 w 29"/>
                    <a:gd name="T71" fmla="*/ 70 h 89"/>
                    <a:gd name="T72" fmla="*/ 19 w 29"/>
                    <a:gd name="T73" fmla="*/ 75 h 89"/>
                    <a:gd name="T74" fmla="*/ 16 w 29"/>
                    <a:gd name="T75" fmla="*/ 79 h 89"/>
                    <a:gd name="T76" fmla="*/ 13 w 29"/>
                    <a:gd name="T77" fmla="*/ 83 h 89"/>
                    <a:gd name="T78" fmla="*/ 7 w 29"/>
                    <a:gd name="T79" fmla="*/ 88 h 89"/>
                    <a:gd name="T80" fmla="*/ 4 w 29"/>
                    <a:gd name="T81" fmla="*/ 85 h 89"/>
                    <a:gd name="T82" fmla="*/ 2 w 29"/>
                    <a:gd name="T83" fmla="*/ 81 h 8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9"/>
                    <a:gd name="T127" fmla="*/ 0 h 89"/>
                    <a:gd name="T128" fmla="*/ 29 w 29"/>
                    <a:gd name="T129" fmla="*/ 89 h 8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9" h="89">
                      <a:moveTo>
                        <a:pt x="1" y="72"/>
                      </a:moveTo>
                      <a:lnTo>
                        <a:pt x="1" y="68"/>
                      </a:lnTo>
                      <a:lnTo>
                        <a:pt x="0" y="64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0" y="51"/>
                      </a:lnTo>
                      <a:lnTo>
                        <a:pt x="0" y="47"/>
                      </a:lnTo>
                      <a:lnTo>
                        <a:pt x="0" y="45"/>
                      </a:lnTo>
                      <a:lnTo>
                        <a:pt x="0" y="42"/>
                      </a:lnTo>
                      <a:lnTo>
                        <a:pt x="0" y="38"/>
                      </a:lnTo>
                      <a:lnTo>
                        <a:pt x="1" y="36"/>
                      </a:lnTo>
                      <a:lnTo>
                        <a:pt x="1" y="34"/>
                      </a:lnTo>
                      <a:lnTo>
                        <a:pt x="2" y="30"/>
                      </a:lnTo>
                      <a:lnTo>
                        <a:pt x="3" y="27"/>
                      </a:lnTo>
                      <a:lnTo>
                        <a:pt x="4" y="25"/>
                      </a:lnTo>
                      <a:lnTo>
                        <a:pt x="4" y="23"/>
                      </a:lnTo>
                      <a:lnTo>
                        <a:pt x="5" y="21"/>
                      </a:lnTo>
                      <a:lnTo>
                        <a:pt x="6" y="19"/>
                      </a:lnTo>
                      <a:lnTo>
                        <a:pt x="7" y="17"/>
                      </a:lnTo>
                      <a:lnTo>
                        <a:pt x="8" y="17"/>
                      </a:lnTo>
                      <a:lnTo>
                        <a:pt x="8" y="15"/>
                      </a:lnTo>
                      <a:lnTo>
                        <a:pt x="8" y="12"/>
                      </a:lnTo>
                      <a:lnTo>
                        <a:pt x="8" y="10"/>
                      </a:lnTo>
                      <a:lnTo>
                        <a:pt x="8" y="8"/>
                      </a:lnTo>
                      <a:lnTo>
                        <a:pt x="7" y="6"/>
                      </a:lnTo>
                      <a:lnTo>
                        <a:pt x="7" y="4"/>
                      </a:lnTo>
                      <a:lnTo>
                        <a:pt x="8" y="6"/>
                      </a:lnTo>
                      <a:lnTo>
                        <a:pt x="9" y="6"/>
                      </a:lnTo>
                      <a:lnTo>
                        <a:pt x="9" y="8"/>
                      </a:lnTo>
                      <a:lnTo>
                        <a:pt x="9" y="10"/>
                      </a:lnTo>
                      <a:lnTo>
                        <a:pt x="9" y="12"/>
                      </a:lnTo>
                      <a:lnTo>
                        <a:pt x="9" y="15"/>
                      </a:lnTo>
                      <a:lnTo>
                        <a:pt x="10" y="15"/>
                      </a:lnTo>
                      <a:lnTo>
                        <a:pt x="11" y="12"/>
                      </a:lnTo>
                      <a:lnTo>
                        <a:pt x="11" y="10"/>
                      </a:lnTo>
                      <a:lnTo>
                        <a:pt x="12" y="10"/>
                      </a:lnTo>
                      <a:lnTo>
                        <a:pt x="12" y="8"/>
                      </a:lnTo>
                      <a:lnTo>
                        <a:pt x="12" y="6"/>
                      </a:lnTo>
                      <a:lnTo>
                        <a:pt x="12" y="4"/>
                      </a:lnTo>
                      <a:lnTo>
                        <a:pt x="12" y="0"/>
                      </a:lnTo>
                      <a:lnTo>
                        <a:pt x="11" y="0"/>
                      </a:lnTo>
                      <a:lnTo>
                        <a:pt x="12" y="0"/>
                      </a:lnTo>
                      <a:lnTo>
                        <a:pt x="13" y="0"/>
                      </a:lnTo>
                      <a:lnTo>
                        <a:pt x="14" y="2"/>
                      </a:lnTo>
                      <a:lnTo>
                        <a:pt x="14" y="4"/>
                      </a:lnTo>
                      <a:lnTo>
                        <a:pt x="14" y="6"/>
                      </a:lnTo>
                      <a:lnTo>
                        <a:pt x="15" y="10"/>
                      </a:lnTo>
                      <a:lnTo>
                        <a:pt x="14" y="12"/>
                      </a:lnTo>
                      <a:lnTo>
                        <a:pt x="14" y="15"/>
                      </a:lnTo>
                      <a:lnTo>
                        <a:pt x="14" y="19"/>
                      </a:lnTo>
                      <a:lnTo>
                        <a:pt x="15" y="15"/>
                      </a:lnTo>
                      <a:lnTo>
                        <a:pt x="16" y="12"/>
                      </a:lnTo>
                      <a:lnTo>
                        <a:pt x="16" y="10"/>
                      </a:lnTo>
                      <a:lnTo>
                        <a:pt x="17" y="8"/>
                      </a:lnTo>
                      <a:lnTo>
                        <a:pt x="18" y="6"/>
                      </a:lnTo>
                      <a:lnTo>
                        <a:pt x="19" y="6"/>
                      </a:lnTo>
                      <a:lnTo>
                        <a:pt x="20" y="4"/>
                      </a:lnTo>
                      <a:lnTo>
                        <a:pt x="21" y="4"/>
                      </a:lnTo>
                      <a:lnTo>
                        <a:pt x="22" y="6"/>
                      </a:lnTo>
                      <a:lnTo>
                        <a:pt x="23" y="6"/>
                      </a:lnTo>
                      <a:lnTo>
                        <a:pt x="22" y="8"/>
                      </a:lnTo>
                      <a:lnTo>
                        <a:pt x="21" y="8"/>
                      </a:lnTo>
                      <a:lnTo>
                        <a:pt x="21" y="10"/>
                      </a:lnTo>
                      <a:lnTo>
                        <a:pt x="20" y="12"/>
                      </a:lnTo>
                      <a:lnTo>
                        <a:pt x="19" y="15"/>
                      </a:lnTo>
                      <a:lnTo>
                        <a:pt x="19" y="17"/>
                      </a:lnTo>
                      <a:lnTo>
                        <a:pt x="19" y="19"/>
                      </a:lnTo>
                      <a:lnTo>
                        <a:pt x="20" y="21"/>
                      </a:lnTo>
                      <a:lnTo>
                        <a:pt x="20" y="23"/>
                      </a:lnTo>
                      <a:lnTo>
                        <a:pt x="21" y="23"/>
                      </a:lnTo>
                      <a:lnTo>
                        <a:pt x="22" y="25"/>
                      </a:lnTo>
                      <a:lnTo>
                        <a:pt x="23" y="23"/>
                      </a:lnTo>
                      <a:lnTo>
                        <a:pt x="24" y="23"/>
                      </a:lnTo>
                      <a:lnTo>
                        <a:pt x="25" y="23"/>
                      </a:lnTo>
                      <a:lnTo>
                        <a:pt x="25" y="21"/>
                      </a:lnTo>
                      <a:lnTo>
                        <a:pt x="25" y="19"/>
                      </a:lnTo>
                      <a:lnTo>
                        <a:pt x="25" y="17"/>
                      </a:lnTo>
                      <a:lnTo>
                        <a:pt x="26" y="17"/>
                      </a:lnTo>
                      <a:lnTo>
                        <a:pt x="27" y="19"/>
                      </a:lnTo>
                      <a:lnTo>
                        <a:pt x="27" y="21"/>
                      </a:lnTo>
                      <a:lnTo>
                        <a:pt x="28" y="21"/>
                      </a:lnTo>
                      <a:lnTo>
                        <a:pt x="28" y="25"/>
                      </a:lnTo>
                      <a:lnTo>
                        <a:pt x="28" y="27"/>
                      </a:lnTo>
                      <a:lnTo>
                        <a:pt x="28" y="32"/>
                      </a:lnTo>
                      <a:lnTo>
                        <a:pt x="27" y="34"/>
                      </a:lnTo>
                      <a:lnTo>
                        <a:pt x="27" y="38"/>
                      </a:lnTo>
                      <a:lnTo>
                        <a:pt x="26" y="40"/>
                      </a:lnTo>
                      <a:lnTo>
                        <a:pt x="25" y="42"/>
                      </a:lnTo>
                      <a:lnTo>
                        <a:pt x="24" y="47"/>
                      </a:lnTo>
                      <a:lnTo>
                        <a:pt x="23" y="49"/>
                      </a:lnTo>
                      <a:lnTo>
                        <a:pt x="23" y="51"/>
                      </a:lnTo>
                      <a:lnTo>
                        <a:pt x="22" y="53"/>
                      </a:lnTo>
                      <a:lnTo>
                        <a:pt x="22" y="55"/>
                      </a:lnTo>
                      <a:lnTo>
                        <a:pt x="22" y="57"/>
                      </a:lnTo>
                      <a:lnTo>
                        <a:pt x="21" y="60"/>
                      </a:lnTo>
                      <a:lnTo>
                        <a:pt x="21" y="64"/>
                      </a:lnTo>
                      <a:lnTo>
                        <a:pt x="21" y="68"/>
                      </a:lnTo>
                      <a:lnTo>
                        <a:pt x="21" y="70"/>
                      </a:lnTo>
                      <a:lnTo>
                        <a:pt x="20" y="72"/>
                      </a:lnTo>
                      <a:lnTo>
                        <a:pt x="19" y="75"/>
                      </a:lnTo>
                      <a:lnTo>
                        <a:pt x="18" y="77"/>
                      </a:lnTo>
                      <a:lnTo>
                        <a:pt x="17" y="77"/>
                      </a:lnTo>
                      <a:lnTo>
                        <a:pt x="16" y="79"/>
                      </a:lnTo>
                      <a:lnTo>
                        <a:pt x="15" y="81"/>
                      </a:lnTo>
                      <a:lnTo>
                        <a:pt x="14" y="81"/>
                      </a:lnTo>
                      <a:lnTo>
                        <a:pt x="13" y="83"/>
                      </a:lnTo>
                      <a:lnTo>
                        <a:pt x="10" y="85"/>
                      </a:lnTo>
                      <a:lnTo>
                        <a:pt x="9" y="85"/>
                      </a:lnTo>
                      <a:lnTo>
                        <a:pt x="7" y="88"/>
                      </a:lnTo>
                      <a:lnTo>
                        <a:pt x="5" y="88"/>
                      </a:lnTo>
                      <a:lnTo>
                        <a:pt x="4" y="88"/>
                      </a:lnTo>
                      <a:lnTo>
                        <a:pt x="4" y="85"/>
                      </a:lnTo>
                      <a:lnTo>
                        <a:pt x="3" y="85"/>
                      </a:lnTo>
                      <a:lnTo>
                        <a:pt x="2" y="83"/>
                      </a:lnTo>
                      <a:lnTo>
                        <a:pt x="2" y="81"/>
                      </a:lnTo>
                      <a:lnTo>
                        <a:pt x="1" y="77"/>
                      </a:lnTo>
                      <a:lnTo>
                        <a:pt x="1" y="72"/>
                      </a:lnTo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" name="Freeform 31"/>
              <p:cNvSpPr>
                <a:spLocks/>
              </p:cNvSpPr>
              <p:nvPr/>
            </p:nvSpPr>
            <p:spPr bwMode="auto">
              <a:xfrm>
                <a:off x="4896" y="3523"/>
                <a:ext cx="17" cy="65"/>
              </a:xfrm>
              <a:custGeom>
                <a:avLst/>
                <a:gdLst>
                  <a:gd name="T0" fmla="*/ 4 w 17"/>
                  <a:gd name="T1" fmla="*/ 61 h 65"/>
                  <a:gd name="T2" fmla="*/ 2 w 17"/>
                  <a:gd name="T3" fmla="*/ 57 h 65"/>
                  <a:gd name="T4" fmla="*/ 1 w 17"/>
                  <a:gd name="T5" fmla="*/ 51 h 65"/>
                  <a:gd name="T6" fmla="*/ 1 w 17"/>
                  <a:gd name="T7" fmla="*/ 42 h 65"/>
                  <a:gd name="T8" fmla="*/ 1 w 17"/>
                  <a:gd name="T9" fmla="*/ 36 h 65"/>
                  <a:gd name="T10" fmla="*/ 1 w 17"/>
                  <a:gd name="T11" fmla="*/ 29 h 65"/>
                  <a:gd name="T12" fmla="*/ 1 w 17"/>
                  <a:gd name="T13" fmla="*/ 23 h 65"/>
                  <a:gd name="T14" fmla="*/ 1 w 17"/>
                  <a:gd name="T15" fmla="*/ 19 h 65"/>
                  <a:gd name="T16" fmla="*/ 0 w 17"/>
                  <a:gd name="T17" fmla="*/ 14 h 65"/>
                  <a:gd name="T18" fmla="*/ 0 w 17"/>
                  <a:gd name="T19" fmla="*/ 14 h 65"/>
                  <a:gd name="T20" fmla="*/ 1 w 17"/>
                  <a:gd name="T21" fmla="*/ 17 h 65"/>
                  <a:gd name="T22" fmla="*/ 2 w 17"/>
                  <a:gd name="T23" fmla="*/ 17 h 65"/>
                  <a:gd name="T24" fmla="*/ 2 w 17"/>
                  <a:gd name="T25" fmla="*/ 10 h 65"/>
                  <a:gd name="T26" fmla="*/ 0 w 17"/>
                  <a:gd name="T27" fmla="*/ 4 h 65"/>
                  <a:gd name="T28" fmla="*/ 0 w 17"/>
                  <a:gd name="T29" fmla="*/ 2 h 65"/>
                  <a:gd name="T30" fmla="*/ 2 w 17"/>
                  <a:gd name="T31" fmla="*/ 0 h 65"/>
                  <a:gd name="T32" fmla="*/ 4 w 17"/>
                  <a:gd name="T33" fmla="*/ 4 h 65"/>
                  <a:gd name="T34" fmla="*/ 5 w 17"/>
                  <a:gd name="T35" fmla="*/ 8 h 65"/>
                  <a:gd name="T36" fmla="*/ 6 w 17"/>
                  <a:gd name="T37" fmla="*/ 10 h 65"/>
                  <a:gd name="T38" fmla="*/ 7 w 17"/>
                  <a:gd name="T39" fmla="*/ 4 h 65"/>
                  <a:gd name="T40" fmla="*/ 9 w 17"/>
                  <a:gd name="T41" fmla="*/ 2 h 65"/>
                  <a:gd name="T42" fmla="*/ 10 w 17"/>
                  <a:gd name="T43" fmla="*/ 0 h 65"/>
                  <a:gd name="T44" fmla="*/ 11 w 17"/>
                  <a:gd name="T45" fmla="*/ 4 h 65"/>
                  <a:gd name="T46" fmla="*/ 10 w 17"/>
                  <a:gd name="T47" fmla="*/ 4 h 65"/>
                  <a:gd name="T48" fmla="*/ 9 w 17"/>
                  <a:gd name="T49" fmla="*/ 6 h 65"/>
                  <a:gd name="T50" fmla="*/ 9 w 17"/>
                  <a:gd name="T51" fmla="*/ 10 h 65"/>
                  <a:gd name="T52" fmla="*/ 9 w 17"/>
                  <a:gd name="T53" fmla="*/ 12 h 65"/>
                  <a:gd name="T54" fmla="*/ 11 w 17"/>
                  <a:gd name="T55" fmla="*/ 14 h 65"/>
                  <a:gd name="T56" fmla="*/ 12 w 17"/>
                  <a:gd name="T57" fmla="*/ 12 h 65"/>
                  <a:gd name="T58" fmla="*/ 11 w 17"/>
                  <a:gd name="T59" fmla="*/ 8 h 65"/>
                  <a:gd name="T60" fmla="*/ 13 w 17"/>
                  <a:gd name="T61" fmla="*/ 10 h 65"/>
                  <a:gd name="T62" fmla="*/ 13 w 17"/>
                  <a:gd name="T63" fmla="*/ 14 h 65"/>
                  <a:gd name="T64" fmla="*/ 14 w 17"/>
                  <a:gd name="T65" fmla="*/ 19 h 65"/>
                  <a:gd name="T66" fmla="*/ 13 w 17"/>
                  <a:gd name="T67" fmla="*/ 25 h 65"/>
                  <a:gd name="T68" fmla="*/ 12 w 17"/>
                  <a:gd name="T69" fmla="*/ 27 h 65"/>
                  <a:gd name="T70" fmla="*/ 12 w 17"/>
                  <a:gd name="T71" fmla="*/ 32 h 65"/>
                  <a:gd name="T72" fmla="*/ 12 w 17"/>
                  <a:gd name="T73" fmla="*/ 36 h 65"/>
                  <a:gd name="T74" fmla="*/ 14 w 17"/>
                  <a:gd name="T75" fmla="*/ 38 h 65"/>
                  <a:gd name="T76" fmla="*/ 14 w 17"/>
                  <a:gd name="T77" fmla="*/ 36 h 65"/>
                  <a:gd name="T78" fmla="*/ 16 w 17"/>
                  <a:gd name="T79" fmla="*/ 40 h 65"/>
                  <a:gd name="T80" fmla="*/ 15 w 17"/>
                  <a:gd name="T81" fmla="*/ 46 h 65"/>
                  <a:gd name="T82" fmla="*/ 15 w 17"/>
                  <a:gd name="T83" fmla="*/ 51 h 65"/>
                  <a:gd name="T84" fmla="*/ 13 w 17"/>
                  <a:gd name="T85" fmla="*/ 57 h 65"/>
                  <a:gd name="T86" fmla="*/ 12 w 17"/>
                  <a:gd name="T87" fmla="*/ 59 h 65"/>
                  <a:gd name="T88" fmla="*/ 10 w 17"/>
                  <a:gd name="T89" fmla="*/ 61 h 65"/>
                  <a:gd name="T90" fmla="*/ 8 w 17"/>
                  <a:gd name="T91" fmla="*/ 61 h 65"/>
                  <a:gd name="T92" fmla="*/ 5 w 17"/>
                  <a:gd name="T93" fmla="*/ 64 h 6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7"/>
                  <a:gd name="T142" fmla="*/ 0 h 65"/>
                  <a:gd name="T143" fmla="*/ 17 w 17"/>
                  <a:gd name="T144" fmla="*/ 65 h 65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7" h="65">
                    <a:moveTo>
                      <a:pt x="5" y="64"/>
                    </a:moveTo>
                    <a:lnTo>
                      <a:pt x="4" y="61"/>
                    </a:lnTo>
                    <a:lnTo>
                      <a:pt x="3" y="59"/>
                    </a:lnTo>
                    <a:lnTo>
                      <a:pt x="2" y="57"/>
                    </a:lnTo>
                    <a:lnTo>
                      <a:pt x="2" y="55"/>
                    </a:lnTo>
                    <a:lnTo>
                      <a:pt x="2" y="51"/>
                    </a:lnTo>
                    <a:lnTo>
                      <a:pt x="1" y="51"/>
                    </a:lnTo>
                    <a:lnTo>
                      <a:pt x="1" y="46"/>
                    </a:lnTo>
                    <a:lnTo>
                      <a:pt x="1" y="44"/>
                    </a:lnTo>
                    <a:lnTo>
                      <a:pt x="1" y="42"/>
                    </a:lnTo>
                    <a:lnTo>
                      <a:pt x="1" y="40"/>
                    </a:lnTo>
                    <a:lnTo>
                      <a:pt x="1" y="38"/>
                    </a:lnTo>
                    <a:lnTo>
                      <a:pt x="1" y="36"/>
                    </a:lnTo>
                    <a:lnTo>
                      <a:pt x="1" y="34"/>
                    </a:lnTo>
                    <a:lnTo>
                      <a:pt x="2" y="32"/>
                    </a:lnTo>
                    <a:lnTo>
                      <a:pt x="1" y="29"/>
                    </a:lnTo>
                    <a:lnTo>
                      <a:pt x="2" y="27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1" y="21"/>
                    </a:lnTo>
                    <a:lnTo>
                      <a:pt x="1" y="19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4"/>
                    </a:lnTo>
                    <a:lnTo>
                      <a:pt x="1" y="17"/>
                    </a:lnTo>
                    <a:lnTo>
                      <a:pt x="2" y="17"/>
                    </a:lnTo>
                    <a:lnTo>
                      <a:pt x="2" y="19"/>
                    </a:lnTo>
                    <a:lnTo>
                      <a:pt x="2" y="17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0"/>
                    </a:lnTo>
                    <a:lnTo>
                      <a:pt x="6" y="12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9" y="10"/>
                    </a:lnTo>
                    <a:lnTo>
                      <a:pt x="9" y="12"/>
                    </a:lnTo>
                    <a:lnTo>
                      <a:pt x="10" y="12"/>
                    </a:lnTo>
                    <a:lnTo>
                      <a:pt x="11" y="14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11" y="8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3" y="10"/>
                    </a:lnTo>
                    <a:lnTo>
                      <a:pt x="13" y="12"/>
                    </a:lnTo>
                    <a:lnTo>
                      <a:pt x="13" y="14"/>
                    </a:lnTo>
                    <a:lnTo>
                      <a:pt x="14" y="17"/>
                    </a:lnTo>
                    <a:lnTo>
                      <a:pt x="14" y="19"/>
                    </a:lnTo>
                    <a:lnTo>
                      <a:pt x="13" y="21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3" y="27"/>
                    </a:lnTo>
                    <a:lnTo>
                      <a:pt x="12" y="27"/>
                    </a:lnTo>
                    <a:lnTo>
                      <a:pt x="12" y="29"/>
                    </a:lnTo>
                    <a:lnTo>
                      <a:pt x="12" y="32"/>
                    </a:lnTo>
                    <a:lnTo>
                      <a:pt x="12" y="34"/>
                    </a:lnTo>
                    <a:lnTo>
                      <a:pt x="12" y="36"/>
                    </a:lnTo>
                    <a:lnTo>
                      <a:pt x="13" y="36"/>
                    </a:lnTo>
                    <a:lnTo>
                      <a:pt x="14" y="38"/>
                    </a:lnTo>
                    <a:lnTo>
                      <a:pt x="14" y="36"/>
                    </a:lnTo>
                    <a:lnTo>
                      <a:pt x="15" y="38"/>
                    </a:lnTo>
                    <a:lnTo>
                      <a:pt x="16" y="40"/>
                    </a:lnTo>
                    <a:lnTo>
                      <a:pt x="16" y="42"/>
                    </a:lnTo>
                    <a:lnTo>
                      <a:pt x="16" y="44"/>
                    </a:lnTo>
                    <a:lnTo>
                      <a:pt x="15" y="46"/>
                    </a:lnTo>
                    <a:lnTo>
                      <a:pt x="15" y="49"/>
                    </a:lnTo>
                    <a:lnTo>
                      <a:pt x="15" y="51"/>
                    </a:lnTo>
                    <a:lnTo>
                      <a:pt x="14" y="53"/>
                    </a:lnTo>
                    <a:lnTo>
                      <a:pt x="14" y="55"/>
                    </a:lnTo>
                    <a:lnTo>
                      <a:pt x="13" y="57"/>
                    </a:lnTo>
                    <a:lnTo>
                      <a:pt x="13" y="59"/>
                    </a:lnTo>
                    <a:lnTo>
                      <a:pt x="12" y="59"/>
                    </a:lnTo>
                    <a:lnTo>
                      <a:pt x="12" y="61"/>
                    </a:lnTo>
                    <a:lnTo>
                      <a:pt x="11" y="61"/>
                    </a:lnTo>
                    <a:lnTo>
                      <a:pt x="10" y="61"/>
                    </a:lnTo>
                    <a:lnTo>
                      <a:pt x="9" y="61"/>
                    </a:lnTo>
                    <a:lnTo>
                      <a:pt x="8" y="61"/>
                    </a:lnTo>
                    <a:lnTo>
                      <a:pt x="7" y="64"/>
                    </a:lnTo>
                    <a:lnTo>
                      <a:pt x="6" y="64"/>
                    </a:lnTo>
                    <a:lnTo>
                      <a:pt x="5" y="64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2"/>
              <p:cNvSpPr>
                <a:spLocks/>
              </p:cNvSpPr>
              <p:nvPr/>
            </p:nvSpPr>
            <p:spPr bwMode="auto">
              <a:xfrm>
                <a:off x="4960" y="3484"/>
                <a:ext cx="37" cy="108"/>
              </a:xfrm>
              <a:custGeom>
                <a:avLst/>
                <a:gdLst>
                  <a:gd name="T0" fmla="*/ 0 w 37"/>
                  <a:gd name="T1" fmla="*/ 98 h 108"/>
                  <a:gd name="T2" fmla="*/ 0 w 37"/>
                  <a:gd name="T3" fmla="*/ 85 h 108"/>
                  <a:gd name="T4" fmla="*/ 0 w 37"/>
                  <a:gd name="T5" fmla="*/ 77 h 108"/>
                  <a:gd name="T6" fmla="*/ 2 w 37"/>
                  <a:gd name="T7" fmla="*/ 68 h 108"/>
                  <a:gd name="T8" fmla="*/ 1 w 37"/>
                  <a:gd name="T9" fmla="*/ 59 h 108"/>
                  <a:gd name="T10" fmla="*/ 1 w 37"/>
                  <a:gd name="T11" fmla="*/ 51 h 108"/>
                  <a:gd name="T12" fmla="*/ 3 w 37"/>
                  <a:gd name="T13" fmla="*/ 49 h 108"/>
                  <a:gd name="T14" fmla="*/ 5 w 37"/>
                  <a:gd name="T15" fmla="*/ 57 h 108"/>
                  <a:gd name="T16" fmla="*/ 5 w 37"/>
                  <a:gd name="T17" fmla="*/ 29 h 108"/>
                  <a:gd name="T18" fmla="*/ 5 w 37"/>
                  <a:gd name="T19" fmla="*/ 19 h 108"/>
                  <a:gd name="T20" fmla="*/ 7 w 37"/>
                  <a:gd name="T21" fmla="*/ 23 h 108"/>
                  <a:gd name="T22" fmla="*/ 8 w 37"/>
                  <a:gd name="T23" fmla="*/ 23 h 108"/>
                  <a:gd name="T24" fmla="*/ 9 w 37"/>
                  <a:gd name="T25" fmla="*/ 14 h 108"/>
                  <a:gd name="T26" fmla="*/ 11 w 37"/>
                  <a:gd name="T27" fmla="*/ 4 h 108"/>
                  <a:gd name="T28" fmla="*/ 12 w 37"/>
                  <a:gd name="T29" fmla="*/ 12 h 108"/>
                  <a:gd name="T30" fmla="*/ 13 w 37"/>
                  <a:gd name="T31" fmla="*/ 17 h 108"/>
                  <a:gd name="T32" fmla="*/ 15 w 37"/>
                  <a:gd name="T33" fmla="*/ 23 h 108"/>
                  <a:gd name="T34" fmla="*/ 17 w 37"/>
                  <a:gd name="T35" fmla="*/ 23 h 108"/>
                  <a:gd name="T36" fmla="*/ 19 w 37"/>
                  <a:gd name="T37" fmla="*/ 19 h 108"/>
                  <a:gd name="T38" fmla="*/ 21 w 37"/>
                  <a:gd name="T39" fmla="*/ 12 h 108"/>
                  <a:gd name="T40" fmla="*/ 22 w 37"/>
                  <a:gd name="T41" fmla="*/ 6 h 108"/>
                  <a:gd name="T42" fmla="*/ 23 w 37"/>
                  <a:gd name="T43" fmla="*/ 0 h 108"/>
                  <a:gd name="T44" fmla="*/ 23 w 37"/>
                  <a:gd name="T45" fmla="*/ 10 h 108"/>
                  <a:gd name="T46" fmla="*/ 23 w 37"/>
                  <a:gd name="T47" fmla="*/ 21 h 108"/>
                  <a:gd name="T48" fmla="*/ 20 w 37"/>
                  <a:gd name="T49" fmla="*/ 32 h 108"/>
                  <a:gd name="T50" fmla="*/ 18 w 37"/>
                  <a:gd name="T51" fmla="*/ 38 h 108"/>
                  <a:gd name="T52" fmla="*/ 19 w 37"/>
                  <a:gd name="T53" fmla="*/ 40 h 108"/>
                  <a:gd name="T54" fmla="*/ 22 w 37"/>
                  <a:gd name="T55" fmla="*/ 34 h 108"/>
                  <a:gd name="T56" fmla="*/ 25 w 37"/>
                  <a:gd name="T57" fmla="*/ 29 h 108"/>
                  <a:gd name="T58" fmla="*/ 27 w 37"/>
                  <a:gd name="T59" fmla="*/ 34 h 108"/>
                  <a:gd name="T60" fmla="*/ 25 w 37"/>
                  <a:gd name="T61" fmla="*/ 44 h 108"/>
                  <a:gd name="T62" fmla="*/ 24 w 37"/>
                  <a:gd name="T63" fmla="*/ 51 h 108"/>
                  <a:gd name="T64" fmla="*/ 24 w 37"/>
                  <a:gd name="T65" fmla="*/ 53 h 108"/>
                  <a:gd name="T66" fmla="*/ 25 w 37"/>
                  <a:gd name="T67" fmla="*/ 55 h 108"/>
                  <a:gd name="T68" fmla="*/ 27 w 37"/>
                  <a:gd name="T69" fmla="*/ 55 h 108"/>
                  <a:gd name="T70" fmla="*/ 28 w 37"/>
                  <a:gd name="T71" fmla="*/ 51 h 108"/>
                  <a:gd name="T72" fmla="*/ 29 w 37"/>
                  <a:gd name="T73" fmla="*/ 42 h 108"/>
                  <a:gd name="T74" fmla="*/ 31 w 37"/>
                  <a:gd name="T75" fmla="*/ 42 h 108"/>
                  <a:gd name="T76" fmla="*/ 31 w 37"/>
                  <a:gd name="T77" fmla="*/ 51 h 108"/>
                  <a:gd name="T78" fmla="*/ 30 w 37"/>
                  <a:gd name="T79" fmla="*/ 64 h 108"/>
                  <a:gd name="T80" fmla="*/ 31 w 37"/>
                  <a:gd name="T81" fmla="*/ 70 h 108"/>
                  <a:gd name="T82" fmla="*/ 34 w 37"/>
                  <a:gd name="T83" fmla="*/ 66 h 108"/>
                  <a:gd name="T84" fmla="*/ 35 w 37"/>
                  <a:gd name="T85" fmla="*/ 57 h 108"/>
                  <a:gd name="T86" fmla="*/ 36 w 37"/>
                  <a:gd name="T87" fmla="*/ 66 h 108"/>
                  <a:gd name="T88" fmla="*/ 34 w 37"/>
                  <a:gd name="T89" fmla="*/ 74 h 108"/>
                  <a:gd name="T90" fmla="*/ 32 w 37"/>
                  <a:gd name="T91" fmla="*/ 85 h 108"/>
                  <a:gd name="T92" fmla="*/ 30 w 37"/>
                  <a:gd name="T93" fmla="*/ 94 h 108"/>
                  <a:gd name="T94" fmla="*/ 29 w 37"/>
                  <a:gd name="T95" fmla="*/ 102 h 108"/>
                  <a:gd name="T96" fmla="*/ 25 w 37"/>
                  <a:gd name="T97" fmla="*/ 107 h 108"/>
                  <a:gd name="T98" fmla="*/ 22 w 37"/>
                  <a:gd name="T99" fmla="*/ 104 h 108"/>
                  <a:gd name="T100" fmla="*/ 20 w 37"/>
                  <a:gd name="T101" fmla="*/ 100 h 108"/>
                  <a:gd name="T102" fmla="*/ 18 w 37"/>
                  <a:gd name="T103" fmla="*/ 102 h 108"/>
                  <a:gd name="T104" fmla="*/ 14 w 37"/>
                  <a:gd name="T105" fmla="*/ 102 h 108"/>
                  <a:gd name="T106" fmla="*/ 12 w 37"/>
                  <a:gd name="T107" fmla="*/ 98 h 108"/>
                  <a:gd name="T108" fmla="*/ 7 w 37"/>
                  <a:gd name="T109" fmla="*/ 104 h 108"/>
                  <a:gd name="T110" fmla="*/ 3 w 37"/>
                  <a:gd name="T111" fmla="*/ 104 h 10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7"/>
                  <a:gd name="T169" fmla="*/ 0 h 108"/>
                  <a:gd name="T170" fmla="*/ 37 w 37"/>
                  <a:gd name="T171" fmla="*/ 108 h 10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7" h="108">
                    <a:moveTo>
                      <a:pt x="1" y="102"/>
                    </a:moveTo>
                    <a:lnTo>
                      <a:pt x="0" y="98"/>
                    </a:lnTo>
                    <a:lnTo>
                      <a:pt x="0" y="92"/>
                    </a:lnTo>
                    <a:lnTo>
                      <a:pt x="0" y="85"/>
                    </a:lnTo>
                    <a:lnTo>
                      <a:pt x="0" y="79"/>
                    </a:lnTo>
                    <a:lnTo>
                      <a:pt x="0" y="77"/>
                    </a:lnTo>
                    <a:lnTo>
                      <a:pt x="3" y="70"/>
                    </a:lnTo>
                    <a:lnTo>
                      <a:pt x="2" y="68"/>
                    </a:lnTo>
                    <a:lnTo>
                      <a:pt x="2" y="64"/>
                    </a:lnTo>
                    <a:lnTo>
                      <a:pt x="1" y="59"/>
                    </a:lnTo>
                    <a:lnTo>
                      <a:pt x="1" y="55"/>
                    </a:lnTo>
                    <a:lnTo>
                      <a:pt x="1" y="51"/>
                    </a:lnTo>
                    <a:lnTo>
                      <a:pt x="2" y="44"/>
                    </a:lnTo>
                    <a:lnTo>
                      <a:pt x="3" y="49"/>
                    </a:lnTo>
                    <a:lnTo>
                      <a:pt x="5" y="55"/>
                    </a:lnTo>
                    <a:lnTo>
                      <a:pt x="5" y="57"/>
                    </a:lnTo>
                    <a:lnTo>
                      <a:pt x="5" y="42"/>
                    </a:lnTo>
                    <a:lnTo>
                      <a:pt x="5" y="29"/>
                    </a:lnTo>
                    <a:lnTo>
                      <a:pt x="4" y="21"/>
                    </a:lnTo>
                    <a:lnTo>
                      <a:pt x="5" y="19"/>
                    </a:lnTo>
                    <a:lnTo>
                      <a:pt x="6" y="21"/>
                    </a:lnTo>
                    <a:lnTo>
                      <a:pt x="7" y="23"/>
                    </a:lnTo>
                    <a:lnTo>
                      <a:pt x="8" y="27"/>
                    </a:lnTo>
                    <a:lnTo>
                      <a:pt x="8" y="23"/>
                    </a:lnTo>
                    <a:lnTo>
                      <a:pt x="8" y="19"/>
                    </a:lnTo>
                    <a:lnTo>
                      <a:pt x="9" y="14"/>
                    </a:lnTo>
                    <a:lnTo>
                      <a:pt x="9" y="12"/>
                    </a:lnTo>
                    <a:lnTo>
                      <a:pt x="11" y="4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3" y="17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7" y="23"/>
                    </a:lnTo>
                    <a:lnTo>
                      <a:pt x="18" y="21"/>
                    </a:lnTo>
                    <a:lnTo>
                      <a:pt x="19" y="19"/>
                    </a:lnTo>
                    <a:lnTo>
                      <a:pt x="20" y="17"/>
                    </a:lnTo>
                    <a:lnTo>
                      <a:pt x="21" y="12"/>
                    </a:lnTo>
                    <a:lnTo>
                      <a:pt x="21" y="8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3" y="0"/>
                    </a:lnTo>
                    <a:lnTo>
                      <a:pt x="23" y="6"/>
                    </a:lnTo>
                    <a:lnTo>
                      <a:pt x="23" y="10"/>
                    </a:lnTo>
                    <a:lnTo>
                      <a:pt x="23" y="14"/>
                    </a:lnTo>
                    <a:lnTo>
                      <a:pt x="23" y="21"/>
                    </a:lnTo>
                    <a:lnTo>
                      <a:pt x="22" y="27"/>
                    </a:lnTo>
                    <a:lnTo>
                      <a:pt x="20" y="32"/>
                    </a:lnTo>
                    <a:lnTo>
                      <a:pt x="19" y="36"/>
                    </a:lnTo>
                    <a:lnTo>
                      <a:pt x="18" y="38"/>
                    </a:lnTo>
                    <a:lnTo>
                      <a:pt x="17" y="44"/>
                    </a:lnTo>
                    <a:lnTo>
                      <a:pt x="19" y="40"/>
                    </a:lnTo>
                    <a:lnTo>
                      <a:pt x="21" y="36"/>
                    </a:lnTo>
                    <a:lnTo>
                      <a:pt x="22" y="34"/>
                    </a:lnTo>
                    <a:lnTo>
                      <a:pt x="24" y="32"/>
                    </a:lnTo>
                    <a:lnTo>
                      <a:pt x="25" y="29"/>
                    </a:lnTo>
                    <a:lnTo>
                      <a:pt x="28" y="27"/>
                    </a:lnTo>
                    <a:lnTo>
                      <a:pt x="27" y="34"/>
                    </a:lnTo>
                    <a:lnTo>
                      <a:pt x="27" y="38"/>
                    </a:lnTo>
                    <a:lnTo>
                      <a:pt x="25" y="44"/>
                    </a:lnTo>
                    <a:lnTo>
                      <a:pt x="25" y="47"/>
                    </a:lnTo>
                    <a:lnTo>
                      <a:pt x="24" y="51"/>
                    </a:lnTo>
                    <a:lnTo>
                      <a:pt x="24" y="53"/>
                    </a:lnTo>
                    <a:lnTo>
                      <a:pt x="24" y="55"/>
                    </a:lnTo>
                    <a:lnTo>
                      <a:pt x="25" y="55"/>
                    </a:lnTo>
                    <a:lnTo>
                      <a:pt x="26" y="55"/>
                    </a:lnTo>
                    <a:lnTo>
                      <a:pt x="27" y="55"/>
                    </a:lnTo>
                    <a:lnTo>
                      <a:pt x="28" y="53"/>
                    </a:lnTo>
                    <a:lnTo>
                      <a:pt x="28" y="51"/>
                    </a:lnTo>
                    <a:lnTo>
                      <a:pt x="29" y="47"/>
                    </a:lnTo>
                    <a:lnTo>
                      <a:pt x="29" y="42"/>
                    </a:lnTo>
                    <a:lnTo>
                      <a:pt x="30" y="38"/>
                    </a:lnTo>
                    <a:lnTo>
                      <a:pt x="31" y="42"/>
                    </a:lnTo>
                    <a:lnTo>
                      <a:pt x="31" y="47"/>
                    </a:lnTo>
                    <a:lnTo>
                      <a:pt x="31" y="51"/>
                    </a:lnTo>
                    <a:lnTo>
                      <a:pt x="30" y="57"/>
                    </a:lnTo>
                    <a:lnTo>
                      <a:pt x="30" y="64"/>
                    </a:lnTo>
                    <a:lnTo>
                      <a:pt x="30" y="72"/>
                    </a:lnTo>
                    <a:lnTo>
                      <a:pt x="31" y="70"/>
                    </a:lnTo>
                    <a:lnTo>
                      <a:pt x="33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5" y="57"/>
                    </a:lnTo>
                    <a:lnTo>
                      <a:pt x="36" y="59"/>
                    </a:lnTo>
                    <a:lnTo>
                      <a:pt x="36" y="66"/>
                    </a:lnTo>
                    <a:lnTo>
                      <a:pt x="35" y="72"/>
                    </a:lnTo>
                    <a:lnTo>
                      <a:pt x="34" y="74"/>
                    </a:lnTo>
                    <a:lnTo>
                      <a:pt x="33" y="79"/>
                    </a:lnTo>
                    <a:lnTo>
                      <a:pt x="32" y="85"/>
                    </a:lnTo>
                    <a:lnTo>
                      <a:pt x="30" y="89"/>
                    </a:lnTo>
                    <a:lnTo>
                      <a:pt x="30" y="94"/>
                    </a:lnTo>
                    <a:lnTo>
                      <a:pt x="30" y="102"/>
                    </a:lnTo>
                    <a:lnTo>
                      <a:pt x="29" y="102"/>
                    </a:lnTo>
                    <a:lnTo>
                      <a:pt x="27" y="104"/>
                    </a:lnTo>
                    <a:lnTo>
                      <a:pt x="25" y="107"/>
                    </a:lnTo>
                    <a:lnTo>
                      <a:pt x="24" y="107"/>
                    </a:lnTo>
                    <a:lnTo>
                      <a:pt x="22" y="104"/>
                    </a:lnTo>
                    <a:lnTo>
                      <a:pt x="21" y="104"/>
                    </a:lnTo>
                    <a:lnTo>
                      <a:pt x="20" y="100"/>
                    </a:lnTo>
                    <a:lnTo>
                      <a:pt x="19" y="98"/>
                    </a:lnTo>
                    <a:lnTo>
                      <a:pt x="18" y="102"/>
                    </a:lnTo>
                    <a:lnTo>
                      <a:pt x="16" y="102"/>
                    </a:lnTo>
                    <a:lnTo>
                      <a:pt x="14" y="102"/>
                    </a:lnTo>
                    <a:lnTo>
                      <a:pt x="13" y="100"/>
                    </a:lnTo>
                    <a:lnTo>
                      <a:pt x="12" y="98"/>
                    </a:lnTo>
                    <a:lnTo>
                      <a:pt x="10" y="102"/>
                    </a:lnTo>
                    <a:lnTo>
                      <a:pt x="7" y="104"/>
                    </a:lnTo>
                    <a:lnTo>
                      <a:pt x="5" y="104"/>
                    </a:lnTo>
                    <a:lnTo>
                      <a:pt x="3" y="104"/>
                    </a:lnTo>
                    <a:lnTo>
                      <a:pt x="1" y="10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41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Pioneers In </a:t>
            </a:r>
            <a:r>
              <a:rPr lang="en-US" dirty="0" err="1"/>
              <a:t>IR</a:t>
            </a:r>
            <a:r>
              <a:rPr lang="en-US" dirty="0"/>
              <a:t>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6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77" y="1909040"/>
            <a:ext cx="3162300" cy="1924050"/>
          </a:xfrm>
          <a:prstGeom prst="rect">
            <a:avLst/>
          </a:prstGeom>
          <a:noFill/>
          <a:ln w="76199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939" y="1909040"/>
            <a:ext cx="1833563" cy="1924050"/>
          </a:xfrm>
          <a:prstGeom prst="rect">
            <a:avLst/>
          </a:prstGeom>
          <a:noFill/>
          <a:ln w="76199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61" y="1909040"/>
            <a:ext cx="2541588" cy="1924050"/>
          </a:xfrm>
          <a:prstGeom prst="rect">
            <a:avLst/>
          </a:prstGeom>
          <a:noFill/>
          <a:ln w="76199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78275" y="3915506"/>
            <a:ext cx="66556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1965</a:t>
            </a:r>
            <a:endParaRPr lang="en-US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4542936" y="3920312"/>
            <a:ext cx="66556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1973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6915671" y="3915505"/>
            <a:ext cx="66556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1985</a:t>
            </a:r>
            <a:endParaRPr lang="en-US" sz="2800" b="1" dirty="0"/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671" y="4672302"/>
            <a:ext cx="2085975" cy="1668462"/>
          </a:xfrm>
          <a:prstGeom prst="rect">
            <a:avLst/>
          </a:prstGeom>
          <a:noFill/>
          <a:ln w="762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093667" y="6364042"/>
            <a:ext cx="66556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2000</a:t>
            </a:r>
            <a:endParaRPr lang="en-US" sz="2800" b="1" dirty="0"/>
          </a:p>
        </p:txBody>
      </p:sp>
      <p:pic>
        <p:nvPicPr>
          <p:cNvPr id="17" name="Picture 25" descr="T360_front_til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5618"/>
          <a:stretch/>
        </p:blipFill>
        <p:spPr bwMode="auto">
          <a:xfrm>
            <a:off x="2425763" y="4747490"/>
            <a:ext cx="1859717" cy="159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904016" y="6364042"/>
            <a:ext cx="665567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2007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271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Evolution of </a:t>
            </a:r>
            <a:r>
              <a:rPr lang="en-US" altLang="en-US" dirty="0" err="1"/>
              <a:t>IR</a:t>
            </a:r>
            <a:r>
              <a:rPr lang="en-US" altLang="en-US" dirty="0"/>
              <a:t>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1816676"/>
            <a:ext cx="7278687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640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Some Common NDE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1590675"/>
          </a:xfrm>
        </p:spPr>
        <p:txBody>
          <a:bodyPr/>
          <a:lstStyle/>
          <a:p>
            <a:r>
              <a:rPr lang="en-US" dirty="0"/>
              <a:t>Magnetic Particle Examination 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nspection </a:t>
            </a:r>
            <a:r>
              <a:rPr lang="en-US" dirty="0"/>
              <a:t>of </a:t>
            </a:r>
            <a:r>
              <a:rPr lang="en-US" dirty="0" smtClean="0"/>
              <a:t>ferromagnetic materials</a:t>
            </a:r>
          </a:p>
          <a:p>
            <a:pPr lvl="1"/>
            <a:r>
              <a:rPr lang="en-US" dirty="0" smtClean="0"/>
              <a:t>Detect: surface breaking cracks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45506" y="6155853"/>
            <a:ext cx="4160890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X.E</a:t>
            </a:r>
            <a:r>
              <a:rPr lang="en-US" sz="1600" dirty="0"/>
              <a:t>. </a:t>
            </a:r>
            <a:r>
              <a:rPr lang="en-US" sz="1600" dirty="0" err="1"/>
              <a:t>Gros</a:t>
            </a:r>
            <a:r>
              <a:rPr lang="en-US" sz="1600" dirty="0"/>
              <a:t>, </a:t>
            </a:r>
            <a:r>
              <a:rPr lang="en-US" sz="1600" dirty="0" err="1"/>
              <a:t>NDT</a:t>
            </a:r>
            <a:r>
              <a:rPr lang="en-US" sz="1600" dirty="0"/>
              <a:t> Data Fusion, John Wiley &amp; Sons, Inc., London, 1997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471" y="3479513"/>
            <a:ext cx="57626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8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3" y="1843805"/>
            <a:ext cx="7361814" cy="447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Evolution of </a:t>
            </a:r>
            <a:r>
              <a:rPr lang="en-US" altLang="en-US" dirty="0" err="1"/>
              <a:t>IR</a:t>
            </a:r>
            <a:r>
              <a:rPr lang="en-US" altLang="en-US" dirty="0"/>
              <a:t>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29874" y="5433368"/>
            <a:ext cx="2838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b="1" baseline="0" dirty="0">
                <a:solidFill>
                  <a:srgbClr val="C00000"/>
                </a:solidFill>
                <a:latin typeface="Cambria" panose="02040503050406030204" pitchFamily="18" charset="0"/>
              </a:rPr>
              <a:t>No Liquid Coolants</a:t>
            </a:r>
          </a:p>
        </p:txBody>
      </p:sp>
    </p:spTree>
    <p:extLst>
      <p:ext uri="{BB962C8B-B14F-4D97-AF65-F5344CB8AC3E}">
        <p14:creationId xmlns:p14="http://schemas.microsoft.com/office/powerpoint/2010/main" val="74110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Evolution of </a:t>
            </a:r>
            <a:r>
              <a:rPr lang="en-US" altLang="en-US" dirty="0" err="1"/>
              <a:t>IR</a:t>
            </a:r>
            <a:r>
              <a:rPr lang="en-US" altLang="en-US" dirty="0"/>
              <a:t>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" b="20897"/>
          <a:stretch/>
        </p:blipFill>
        <p:spPr bwMode="auto">
          <a:xfrm>
            <a:off x="511445" y="1999058"/>
            <a:ext cx="8128846" cy="367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6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Evolution of </a:t>
            </a:r>
            <a:r>
              <a:rPr lang="en-US" altLang="en-US" dirty="0" err="1"/>
              <a:t>IR</a:t>
            </a:r>
            <a:r>
              <a:rPr lang="en-US" altLang="en-US" dirty="0"/>
              <a:t>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02" y="1833419"/>
            <a:ext cx="4099935" cy="267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2" y="4233559"/>
            <a:ext cx="4369669" cy="172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Bent Arrow 5"/>
          <p:cNvSpPr/>
          <p:nvPr/>
        </p:nvSpPr>
        <p:spPr bwMode="auto">
          <a:xfrm rot="5400000">
            <a:off x="4862944" y="3260487"/>
            <a:ext cx="886691" cy="1006763"/>
          </a:xfrm>
          <a:prstGeom prst="bentArrow">
            <a:avLst>
              <a:gd name="adj1" fmla="val 25000"/>
              <a:gd name="adj2" fmla="val 25000"/>
              <a:gd name="adj3" fmla="val 23958"/>
              <a:gd name="adj4" fmla="val 42708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46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IR</a:t>
            </a:r>
            <a:r>
              <a:rPr lang="en-US" dirty="0"/>
              <a:t> Cameras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599"/>
            <a:ext cx="7772400" cy="1683328"/>
          </a:xfrm>
        </p:spPr>
        <p:txBody>
          <a:bodyPr/>
          <a:lstStyle/>
          <a:p>
            <a:r>
              <a:rPr lang="en-US" sz="2000" dirty="0"/>
              <a:t>In a </a:t>
            </a:r>
            <a:r>
              <a:rPr lang="en-US" sz="2000" dirty="0">
                <a:solidFill>
                  <a:srgbClr val="7030A0"/>
                </a:solidFill>
              </a:rPr>
              <a:t>Focal Plane Array </a:t>
            </a:r>
            <a:r>
              <a:rPr lang="en-US" sz="2000" dirty="0"/>
              <a:t>Camera the Image Is Produced by Radiation (Photons) Striking the </a:t>
            </a:r>
            <a:r>
              <a:rPr lang="en-US" sz="2000" dirty="0" smtClean="0"/>
              <a:t>Array.</a:t>
            </a:r>
          </a:p>
          <a:p>
            <a:r>
              <a:rPr lang="en-US" sz="2000" dirty="0"/>
              <a:t>Photons Impact and HEAT the Detector Element.  The RESISTANCE of the  Detector Changes.  The Change is Measured and </a:t>
            </a:r>
            <a:r>
              <a:rPr lang="en-US" sz="2000" dirty="0" smtClean="0"/>
              <a:t>Converted into </a:t>
            </a:r>
            <a:r>
              <a:rPr lang="en-US" sz="2000" dirty="0"/>
              <a:t>an Image</a:t>
            </a:r>
          </a:p>
          <a:p>
            <a:endParaRPr lang="en-US" sz="2000" dirty="0" smtClean="0"/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25" y="3651395"/>
            <a:ext cx="7540625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3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4727"/>
            <a:ext cx="7772400" cy="794327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IR</a:t>
            </a:r>
            <a:r>
              <a:rPr lang="en-US" dirty="0"/>
              <a:t> Cameras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028053"/>
            <a:ext cx="7372350" cy="5670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0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977462"/>
          </a:xfrm>
        </p:spPr>
        <p:txBody>
          <a:bodyPr/>
          <a:lstStyle/>
          <a:p>
            <a:r>
              <a:rPr lang="en-US" dirty="0" smtClean="0"/>
              <a:t>Thermal 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76552"/>
            <a:ext cx="7772400" cy="4635062"/>
          </a:xfrm>
        </p:spPr>
        <p:txBody>
          <a:bodyPr/>
          <a:lstStyle/>
          <a:p>
            <a:r>
              <a:rPr lang="en-US" dirty="0"/>
              <a:t>Total radiation </a:t>
            </a:r>
            <a:r>
              <a:rPr lang="en-US" dirty="0" smtClean="0"/>
              <a:t>= absorbed incident </a:t>
            </a:r>
            <a:r>
              <a:rPr lang="en-US" dirty="0"/>
              <a:t>energy </a:t>
            </a:r>
            <a:r>
              <a:rPr lang="en-US" dirty="0" smtClean="0"/>
              <a:t>+ reflection + transmission</a:t>
            </a:r>
          </a:p>
          <a:p>
            <a:pPr lvl="1"/>
            <a:r>
              <a:rPr lang="en-US" dirty="0" smtClean="0"/>
              <a:t>1 = </a:t>
            </a:r>
            <a:r>
              <a:rPr lang="en-US" dirty="0" smtClean="0">
                <a:sym typeface="Mathematica1"/>
              </a:rPr>
              <a:t> +  + </a:t>
            </a:r>
            <a:endParaRPr lang="en-US" dirty="0" smtClean="0"/>
          </a:p>
          <a:p>
            <a:r>
              <a:rPr lang="en-US" dirty="0" smtClean="0"/>
              <a:t>Perfect blackbody: total </a:t>
            </a:r>
            <a:r>
              <a:rPr lang="en-US" dirty="0"/>
              <a:t>radiation </a:t>
            </a:r>
            <a:r>
              <a:rPr lang="en-US" dirty="0" smtClean="0"/>
              <a:t>= absorbed </a:t>
            </a:r>
            <a:r>
              <a:rPr lang="en-US" dirty="0"/>
              <a:t>incident </a:t>
            </a:r>
            <a:r>
              <a:rPr lang="en-US" dirty="0" smtClean="0"/>
              <a:t>energy</a:t>
            </a:r>
          </a:p>
          <a:p>
            <a:r>
              <a:rPr lang="en-US" dirty="0" smtClean="0"/>
              <a:t>Emissivity (Kirchhoff’s law): </a:t>
            </a:r>
            <a:r>
              <a:rPr lang="el-GR" dirty="0" smtClean="0"/>
              <a:t>λ</a:t>
            </a:r>
            <a:r>
              <a:rPr lang="el-GR" dirty="0" smtClean="0">
                <a:sym typeface="Mathematica1"/>
              </a:rPr>
              <a:t></a:t>
            </a:r>
            <a:r>
              <a:rPr lang="en-US" dirty="0" smtClean="0">
                <a:sym typeface="Mathematica1"/>
              </a:rPr>
              <a:t> = </a:t>
            </a:r>
            <a:r>
              <a:rPr lang="el-GR" dirty="0" smtClean="0"/>
              <a:t>λ</a:t>
            </a:r>
            <a:r>
              <a:rPr lang="en-US" dirty="0" smtClean="0">
                <a:sym typeface="Mathematica1"/>
              </a:rPr>
              <a:t></a:t>
            </a:r>
            <a:endParaRPr lang="en-US" dirty="0" smtClean="0"/>
          </a:p>
          <a:p>
            <a:pPr lvl="1"/>
            <a:r>
              <a:rPr lang="el-GR" dirty="0" smtClean="0"/>
              <a:t>λ</a:t>
            </a:r>
            <a:r>
              <a:rPr lang="en-US" dirty="0" smtClean="0"/>
              <a:t> : wavelength</a:t>
            </a:r>
          </a:p>
          <a:p>
            <a:pPr marL="342900" lvl="1" indent="-342900">
              <a:buFontTx/>
              <a:buChar char="•"/>
            </a:pPr>
            <a:r>
              <a:rPr lang="en-US" dirty="0"/>
              <a:t>1 = </a:t>
            </a:r>
            <a:r>
              <a:rPr lang="el-GR" dirty="0">
                <a:sym typeface="Mathematica1"/>
              </a:rPr>
              <a:t></a:t>
            </a:r>
            <a:r>
              <a:rPr lang="en-US" dirty="0" smtClean="0">
                <a:sym typeface="Mathematica1"/>
              </a:rPr>
              <a:t> </a:t>
            </a:r>
            <a:r>
              <a:rPr lang="en-US" dirty="0">
                <a:sym typeface="Mathematica1"/>
              </a:rPr>
              <a:t>+  + </a:t>
            </a:r>
            <a:r>
              <a:rPr lang="en-US" dirty="0" smtClean="0">
                <a:sym typeface="Mathematica1"/>
              </a:rPr>
              <a:t>, and if =0, then reflection = 1- emissivity.</a:t>
            </a:r>
          </a:p>
          <a:p>
            <a:pPr marL="342900" lvl="1" indent="-342900">
              <a:buFontTx/>
              <a:buChar char="•"/>
            </a:pPr>
            <a:r>
              <a:rPr lang="en-US" dirty="0"/>
              <a:t>Link the radiative properties of </a:t>
            </a:r>
            <a:r>
              <a:rPr lang="en-US" dirty="0" smtClean="0"/>
              <a:t>objects to a perfect </a:t>
            </a:r>
            <a:r>
              <a:rPr lang="en-US" dirty="0"/>
              <a:t>blackbody</a:t>
            </a:r>
            <a:r>
              <a:rPr lang="en-US" dirty="0" smtClean="0"/>
              <a:t> 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Radiation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Emissivity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rgbClr val="C00000"/>
                          </a:solidFill>
                        </a:rPr>
                        <m:t> = 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𝐸𝑚𝑖𝑡𝑡𝑒𝑑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𝑒𝑛𝑒𝑟𝑔𝑦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𝑓𝑟𝑜𝑚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𝑎𝑛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𝑜𝑏𝑗𝑒𝑐𝑡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𝑚𝑖𝑡𝑡𝑒𝑑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𝑒𝑛𝑒𝑟𝑔𝑦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𝑓𝑟𝑜𝑚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𝑏𝑙𝑎𝑐𝑘𝑏𝑜𝑑𝑦</m:t>
                          </m:r>
                        </m:den>
                      </m:f>
                    </m:oMath>
                  </m:oMathPara>
                </a14:m>
                <a:endParaRPr lang="en-US" sz="2400" dirty="0" smtClean="0">
                  <a:solidFill>
                    <a:srgbClr val="C0000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 smtClean="0"/>
                  <a:t>Emissivity </a:t>
                </a:r>
                <a:r>
                  <a:rPr lang="en-US" sz="2400" dirty="0"/>
                  <a:t>is a number between 0 </a:t>
                </a:r>
                <a:r>
                  <a:rPr lang="en-US" sz="2400" dirty="0" smtClean="0"/>
                  <a:t>and 1.</a:t>
                </a:r>
              </a:p>
              <a:p>
                <a:r>
                  <a:rPr lang="en-US" sz="2400" dirty="0" smtClean="0"/>
                  <a:t>Emissivity is a function of wavelength.</a:t>
                </a:r>
              </a:p>
              <a:p>
                <a:r>
                  <a:rPr lang="en-US" sz="2400" dirty="0" err="1" smtClean="0"/>
                  <a:t>Greybody</a:t>
                </a:r>
                <a:r>
                  <a:rPr lang="en-US" sz="2400" dirty="0" smtClean="0"/>
                  <a:t>: an object with the </a:t>
                </a:r>
                <a:r>
                  <a:rPr lang="en-US" sz="2400" dirty="0"/>
                  <a:t>same emissivity </a:t>
                </a:r>
                <a:r>
                  <a:rPr lang="en-US" sz="2400" dirty="0" smtClean="0"/>
                  <a:t>for </a:t>
                </a:r>
                <a:r>
                  <a:rPr lang="en-US" sz="2400" dirty="0"/>
                  <a:t>all </a:t>
                </a:r>
                <a:r>
                  <a:rPr lang="en-US" sz="2400" dirty="0" smtClean="0"/>
                  <a:t>wavelengths</a:t>
                </a:r>
              </a:p>
              <a:p>
                <a:r>
                  <a:rPr lang="en-US" sz="2400" dirty="0" smtClean="0"/>
                  <a:t>Atmosphere attenuates the radiation. This attenuation is a </a:t>
                </a:r>
                <a:r>
                  <a:rPr lang="en-US" sz="2400" dirty="0"/>
                  <a:t>function of </a:t>
                </a:r>
                <a:r>
                  <a:rPr lang="en-US" sz="2400" dirty="0" smtClean="0"/>
                  <a:t>wavelength and distance.</a:t>
                </a:r>
                <a:endParaRPr lang="en-US" sz="2400" dirty="0"/>
              </a:p>
              <a:p>
                <a:r>
                  <a:rPr lang="en-US" sz="2400" dirty="0" smtClean="0"/>
                  <a:t>Consider</a:t>
                </a:r>
                <a:r>
                  <a:rPr lang="en-US" sz="2400" dirty="0"/>
                  <a:t>: temperature of </a:t>
                </a:r>
                <a:r>
                  <a:rPr lang="en-US" sz="2400" dirty="0" smtClean="0"/>
                  <a:t>the </a:t>
                </a:r>
                <a:r>
                  <a:rPr lang="en-US" sz="2400" dirty="0"/>
                  <a:t>ambient surroundings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726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 </a:t>
            </a:r>
            <a:r>
              <a:rPr lang="en-US" alt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6" name="Picture 12" descr="3Spot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163" y="2736604"/>
            <a:ext cx="2286000" cy="1714500"/>
          </a:xfrm>
          <a:noFill/>
        </p:spPr>
      </p:pic>
      <p:pic>
        <p:nvPicPr>
          <p:cNvPr id="7" name="Picture 4" descr="ElecPan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864" y="4657479"/>
            <a:ext cx="2279650" cy="1709738"/>
          </a:xfrm>
          <a:prstGeom prst="rect">
            <a:avLst/>
          </a:prstGeom>
          <a:noFill/>
        </p:spPr>
      </p:pic>
      <p:pic>
        <p:nvPicPr>
          <p:cNvPr id="8" name="Picture 16" descr="Mo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586" y="4607417"/>
            <a:ext cx="2214563" cy="174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702" y="2704189"/>
            <a:ext cx="2289175" cy="17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836" y="4607417"/>
            <a:ext cx="2331041" cy="174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0"/>
          <a:stretch/>
        </p:blipFill>
        <p:spPr bwMode="auto">
          <a:xfrm>
            <a:off x="3493587" y="2704188"/>
            <a:ext cx="2214562" cy="174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7"/>
          <p:cNvSpPr txBox="1">
            <a:spLocks noChangeArrowheads="1"/>
          </p:cNvSpPr>
          <p:nvPr/>
        </p:nvSpPr>
        <p:spPr bwMode="auto">
          <a:xfrm>
            <a:off x="479277" y="1912912"/>
            <a:ext cx="8229600" cy="571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Cambria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mbria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mbria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mbria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mbria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800" kern="0" baseline="0" dirty="0" smtClean="0"/>
              <a:t>Electrical                Mechanical              Refractory</a:t>
            </a:r>
          </a:p>
        </p:txBody>
      </p:sp>
    </p:spTree>
    <p:extLst>
      <p:ext uri="{BB962C8B-B14F-4D97-AF65-F5344CB8AC3E}">
        <p14:creationId xmlns:p14="http://schemas.microsoft.com/office/powerpoint/2010/main" val="338939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Electrical Distribution </a:t>
            </a:r>
            <a:r>
              <a:rPr lang="en-US" dirty="0" smtClean="0">
                <a:solidFill>
                  <a:srgbClr val="000000"/>
                </a:solidFill>
              </a:rPr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5" name="Picture 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r="1590"/>
          <a:stretch/>
        </p:blipFill>
        <p:spPr bwMode="auto">
          <a:xfrm>
            <a:off x="690796" y="2810472"/>
            <a:ext cx="351175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08004" y="1864156"/>
            <a:ext cx="4045527" cy="739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892" tIns="30947" rIns="61892" bIns="30947"/>
          <a:lstStyle/>
          <a:p>
            <a:pPr algn="ctr" defTabSz="61595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  <a:defRPr/>
            </a:pPr>
            <a:r>
              <a:rPr lang="en-US" sz="1800" b="1" baseline="0" dirty="0">
                <a:solidFill>
                  <a:srgbClr val="000000"/>
                </a:solidFill>
                <a:latin typeface="Cambria" panose="02040503050406030204" pitchFamily="18" charset="0"/>
              </a:rPr>
              <a:t>Overhead Transmission </a:t>
            </a:r>
            <a:r>
              <a:rPr lang="en-US" sz="1800" b="1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Lines</a:t>
            </a:r>
            <a:r>
              <a:rPr lang="en-US" sz="1800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: Loose connections, poor contact, or phase imbalance can result in hot spots</a:t>
            </a:r>
            <a:endParaRPr lang="en-US" sz="1800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077690" y="1864156"/>
            <a:ext cx="3356769" cy="85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892" tIns="30947" rIns="61892" bIns="30947"/>
          <a:lstStyle/>
          <a:p>
            <a:pPr defTabSz="61595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  <a:defRPr/>
            </a:pPr>
            <a:r>
              <a:rPr lang="en-US" sz="1800" b="1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Substations: </a:t>
            </a:r>
            <a:r>
              <a:rPr lang="en-US" sz="1800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Loose </a:t>
            </a:r>
            <a:r>
              <a:rPr lang="en-US" sz="18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connections, poor contact, or phase imbalance can result in hot spots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90" y="2907145"/>
            <a:ext cx="3316287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5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Electrical Distribution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5263" y="1910068"/>
            <a:ext cx="4892675" cy="61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892" tIns="30947" rIns="61892" bIns="30947" anchor="ctr">
            <a:spAutoFit/>
          </a:bodyPr>
          <a:lstStyle>
            <a:lvl1pPr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2000" b="1" baseline="0" dirty="0">
                <a:solidFill>
                  <a:srgbClr val="000000"/>
                </a:solidFill>
                <a:latin typeface="Cambria" panose="02040503050406030204" pitchFamily="18" charset="0"/>
              </a:rPr>
              <a:t>Breaker </a:t>
            </a:r>
            <a:r>
              <a:rPr lang="en-US" altLang="en-US" sz="2000" b="1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Panels: </a:t>
            </a:r>
            <a:r>
              <a:rPr lang="en-US" altLang="en-US" sz="20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Corrosion, poor connection, or improper </a:t>
            </a:r>
            <a:r>
              <a:rPr lang="en-US" altLang="en-US" sz="2000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load</a:t>
            </a:r>
            <a:endParaRPr lang="en-US" altLang="en-US" sz="2000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9"/>
          <a:stretch/>
        </p:blipFill>
        <p:spPr bwMode="auto">
          <a:xfrm>
            <a:off x="862156" y="2702648"/>
            <a:ext cx="3349389" cy="251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336" y="4077989"/>
            <a:ext cx="3577792" cy="2567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89" y="1781125"/>
            <a:ext cx="3085184" cy="2250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1160" flipH="1">
            <a:off x="6266394" y="3300017"/>
            <a:ext cx="1425228" cy="11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862156" y="5638800"/>
            <a:ext cx="3048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892" tIns="30947" rIns="61892" bIns="30947"/>
          <a:lstStyle>
            <a:lvl1pPr marL="192088" indent="-192088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</a:pPr>
            <a:r>
              <a:rPr lang="en-US" altLang="en-US" sz="1800" b="1" baseline="0" dirty="0">
                <a:solidFill>
                  <a:srgbClr val="000000"/>
                </a:solidFill>
                <a:latin typeface="Cambria" panose="02040503050406030204" pitchFamily="18" charset="0"/>
              </a:rPr>
              <a:t>Hot Bus </a:t>
            </a:r>
            <a:r>
              <a:rPr lang="en-US" altLang="en-US" sz="1800" b="1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Connection: </a:t>
            </a:r>
            <a:r>
              <a:rPr lang="en-US" altLang="en-US" sz="18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Loose or corroded connection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</a:pPr>
            <a:endParaRPr lang="en-US" altLang="en-US" sz="2000" b="1" baseline="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  <a:buFont typeface="Wingdings" pitchFamily="2" charset="2"/>
              <a:buNone/>
            </a:pPr>
            <a:endParaRPr lang="en-US" altLang="en-US" sz="2000" b="1" baseline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7" y="5786437"/>
            <a:ext cx="481013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701964" y="5440218"/>
            <a:ext cx="36287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94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Some Common NDE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Eddy Current Testing (</a:t>
            </a:r>
            <a:r>
              <a:rPr lang="en-US" dirty="0" err="1"/>
              <a:t>ECT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Ultrasonic Testing (UT) </a:t>
            </a:r>
            <a:endParaRPr lang="en-US" dirty="0" smtClean="0"/>
          </a:p>
          <a:p>
            <a:r>
              <a:rPr lang="en-US" dirty="0" smtClean="0"/>
              <a:t>Acoustic Emission (AE)</a:t>
            </a:r>
            <a:endParaRPr lang="en-US" dirty="0"/>
          </a:p>
          <a:p>
            <a:r>
              <a:rPr lang="en-US" dirty="0" smtClean="0"/>
              <a:t>Infrared Thermography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Radiographic Examination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Microwave Inspection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Leak Detection</a:t>
            </a:r>
          </a:p>
          <a:p>
            <a:r>
              <a:rPr lang="en-US" sz="2400" dirty="0" err="1" smtClean="0">
                <a:solidFill>
                  <a:srgbClr val="0070C0"/>
                </a:solidFill>
              </a:rPr>
              <a:t>Shearography</a:t>
            </a:r>
            <a:endParaRPr lang="en-US" sz="2400" dirty="0" smtClean="0">
              <a:solidFill>
                <a:srgbClr val="0070C0"/>
              </a:solidFill>
            </a:endParaRPr>
          </a:p>
          <a:p>
            <a:r>
              <a:rPr lang="en-US" sz="2400" dirty="0" smtClean="0">
                <a:solidFill>
                  <a:srgbClr val="0070C0"/>
                </a:solidFill>
              </a:rPr>
              <a:t>Acoustic Impact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Electrical Distribution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39"/>
          <a:stretch/>
        </p:blipFill>
        <p:spPr bwMode="auto">
          <a:xfrm>
            <a:off x="2726026" y="2808576"/>
            <a:ext cx="4071937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56143" y="1986254"/>
            <a:ext cx="6834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</a:pPr>
            <a:r>
              <a:rPr lang="en-US" altLang="en-US" sz="2000" b="1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Fuses: Improper </a:t>
            </a:r>
            <a:r>
              <a:rPr lang="en-US" altLang="en-US" sz="2000" b="1" baseline="0" dirty="0">
                <a:solidFill>
                  <a:srgbClr val="000000"/>
                </a:solidFill>
                <a:latin typeface="Cambria" panose="02040503050406030204" pitchFamily="18" charset="0"/>
              </a:rPr>
              <a:t>load balance, poor connection at “stabs”, or bad fuses can cause overheating</a:t>
            </a:r>
          </a:p>
        </p:txBody>
      </p:sp>
    </p:spTree>
    <p:extLst>
      <p:ext uri="{BB962C8B-B14F-4D97-AF65-F5344CB8AC3E}">
        <p14:creationId xmlns:p14="http://schemas.microsoft.com/office/powerpoint/2010/main" val="13007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73" y="3048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Electrical Distribution Systems - Transformers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05691" y="1500567"/>
            <a:ext cx="2828637" cy="60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892" tIns="30947" rIns="61892" bIns="30947"/>
          <a:lstStyle/>
          <a:p>
            <a:pPr algn="ctr" defTabSz="61595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  <a:defRPr/>
            </a:pPr>
            <a:r>
              <a:rPr lang="en-US" sz="16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Overloading or Connection </a:t>
            </a:r>
            <a:r>
              <a:rPr lang="en-US" sz="1600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Problems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77" y="2102520"/>
            <a:ext cx="2451389" cy="246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29" y="2102520"/>
            <a:ext cx="3328724" cy="2482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883891" y="1500567"/>
            <a:ext cx="4572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61595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  <a:defRPr/>
            </a:pPr>
            <a:r>
              <a:rPr lang="en-US" sz="16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Improper cooling, low fluid levels, fouling of cooling system, air lock, poor circulation</a:t>
            </a: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t="22779" r="23874" b="2514"/>
          <a:stretch/>
        </p:blipFill>
        <p:spPr bwMode="auto">
          <a:xfrm>
            <a:off x="4505529" y="4621501"/>
            <a:ext cx="3328724" cy="202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32509" y="6099921"/>
            <a:ext cx="375458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1595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  <a:defRPr/>
            </a:pPr>
            <a:r>
              <a:rPr lang="en-US" sz="16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Bushings, poor contact, or phase imbalance can result in hot </a:t>
            </a:r>
            <a:r>
              <a:rPr lang="en-US" sz="1600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spots</a:t>
            </a:r>
            <a:endParaRPr lang="en-US" sz="1600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505691" y="4793667"/>
            <a:ext cx="3605214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400" baseline="0" dirty="0">
                <a:solidFill>
                  <a:srgbClr val="FF0000"/>
                </a:solidFill>
                <a:latin typeface="Comic Sans MS" pitchFamily="66" charset="0"/>
              </a:rPr>
              <a:t>Typical Transformer is designed for a 20 year life. Operating one at 110C over design reduces the life to 6 months</a:t>
            </a:r>
          </a:p>
        </p:txBody>
      </p:sp>
      <p:sp>
        <p:nvSpPr>
          <p:cNvPr id="15" name="Notched Right Arrow 14"/>
          <p:cNvSpPr/>
          <p:nvPr/>
        </p:nvSpPr>
        <p:spPr bwMode="auto">
          <a:xfrm>
            <a:off x="3812309" y="6268001"/>
            <a:ext cx="447964" cy="199369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2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0228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Mechanical </a:t>
            </a:r>
            <a:r>
              <a:rPr lang="en-US" dirty="0">
                <a:solidFill>
                  <a:srgbClr val="000000"/>
                </a:solidFill>
              </a:rPr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25463" y="1658515"/>
            <a:ext cx="4602974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892" tIns="30947" rIns="61892" bIns="30947"/>
          <a:lstStyle>
            <a:lvl1pPr marL="192088" indent="-192088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461963" indent="-98425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</a:pPr>
            <a:r>
              <a:rPr lang="en-US" altLang="en-US" sz="1800" b="1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Bearings/Couplings: </a:t>
            </a:r>
            <a:r>
              <a:rPr lang="en-US" altLang="en-US" sz="1800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Shaft </a:t>
            </a:r>
            <a:r>
              <a:rPr lang="en-US" altLang="en-US" sz="18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misalignment and lack of lubrication can cause excessive heating</a:t>
            </a:r>
          </a:p>
        </p:txBody>
      </p:sp>
      <p:pic>
        <p:nvPicPr>
          <p:cNvPr id="7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6" r="1360" b="38237"/>
          <a:stretch/>
        </p:blipFill>
        <p:spPr bwMode="auto">
          <a:xfrm>
            <a:off x="654770" y="2733965"/>
            <a:ext cx="4101955" cy="315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4"/>
          <a:stretch/>
        </p:blipFill>
        <p:spPr bwMode="auto">
          <a:xfrm>
            <a:off x="5257745" y="2417618"/>
            <a:ext cx="3616311" cy="2274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5033817" y="1684213"/>
            <a:ext cx="377413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892" tIns="30947" rIns="61892" bIns="30947"/>
          <a:lstStyle>
            <a:lvl1pPr marL="192088" indent="-192088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</a:pPr>
            <a:r>
              <a:rPr lang="en-US" altLang="en-US" sz="1800" b="1" baseline="0" dirty="0">
                <a:solidFill>
                  <a:srgbClr val="000000"/>
                </a:solidFill>
                <a:latin typeface="Cambria" panose="02040503050406030204" pitchFamily="18" charset="0"/>
              </a:rPr>
              <a:t>Hot </a:t>
            </a:r>
            <a:r>
              <a:rPr lang="en-US" altLang="en-US" sz="1800" b="1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Bearing: </a:t>
            </a:r>
            <a:r>
              <a:rPr lang="en-US" altLang="en-US" sz="18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May indicate a lubrication or misalignment problem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</a:pPr>
            <a:endParaRPr lang="en-US" altLang="en-US" sz="2000" b="1" baseline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" name="Picture 5" descr="A0717-0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0" r="7542"/>
          <a:stretch/>
        </p:blipFill>
        <p:spPr bwMode="auto">
          <a:xfrm>
            <a:off x="5551052" y="4870891"/>
            <a:ext cx="2567711" cy="159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6"/>
          <p:cNvSpPr>
            <a:spLocks noChangeShapeType="1"/>
          </p:cNvSpPr>
          <p:nvPr/>
        </p:nvSpPr>
        <p:spPr bwMode="auto">
          <a:xfrm flipV="1">
            <a:off x="6640945" y="3554845"/>
            <a:ext cx="760322" cy="1802246"/>
          </a:xfrm>
          <a:prstGeom prst="line">
            <a:avLst/>
          </a:prstGeom>
          <a:noFill/>
          <a:ln w="63500">
            <a:solidFill>
              <a:schemeClr val="accent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3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Mechanical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0399" y="1886665"/>
            <a:ext cx="78093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Motors</a:t>
            </a:r>
            <a:r>
              <a:rPr lang="en-US" dirty="0" smtClean="0">
                <a:latin typeface="Cambria" panose="02040503050406030204" pitchFamily="18" charset="0"/>
              </a:rPr>
              <a:t>: Overheated </a:t>
            </a:r>
            <a:r>
              <a:rPr lang="en-US" dirty="0">
                <a:latin typeface="Cambria" panose="02040503050406030204" pitchFamily="18" charset="0"/>
              </a:rPr>
              <a:t>motors caused by overload, blocked cooling ports, bad windings </a:t>
            </a:r>
          </a:p>
        </p:txBody>
      </p:sp>
      <p:pic>
        <p:nvPicPr>
          <p:cNvPr id="6" name="Picture 6" descr="IR_Customer X Folder_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4" y="2590800"/>
            <a:ext cx="4267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IR_Customer X Folder_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84" y="2590800"/>
            <a:ext cx="4267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979052" y="6061560"/>
            <a:ext cx="75183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aseline="0" dirty="0">
                <a:solidFill>
                  <a:srgbClr val="FF0000"/>
                </a:solidFill>
                <a:latin typeface="Comic Sans MS" pitchFamily="66" charset="0"/>
              </a:rPr>
              <a:t>A typical motor operating at 10C over design cuts the life of a motor in half.</a:t>
            </a:r>
          </a:p>
        </p:txBody>
      </p:sp>
    </p:spTree>
    <p:extLst>
      <p:ext uri="{BB962C8B-B14F-4D97-AF65-F5344CB8AC3E}">
        <p14:creationId xmlns:p14="http://schemas.microsoft.com/office/powerpoint/2010/main" val="242383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Mechanical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969164" y="2030846"/>
            <a:ext cx="3429000" cy="3968750"/>
          </a:xfrm>
          <a:prstGeom prst="rect">
            <a:avLst/>
          </a:prstGeom>
          <a:solidFill>
            <a:schemeClr val="hlink"/>
          </a:solidFill>
          <a:ln w="76200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 baseline="0">
                <a:solidFill>
                  <a:srgbClr val="000000"/>
                </a:solidFill>
                <a:latin typeface="Comic Sans MS" pitchFamily="66" charset="0"/>
              </a:rPr>
              <a:t>ROI CASE STUDY…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 baseline="0">
                <a:solidFill>
                  <a:srgbClr val="000000"/>
                </a:solidFill>
                <a:latin typeface="Comic Sans MS" pitchFamily="66" charset="0"/>
              </a:rPr>
              <a:t>US Steel Mill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 baseline="0">
                <a:solidFill>
                  <a:srgbClr val="000000"/>
                </a:solidFill>
                <a:latin typeface="Comic Sans MS" pitchFamily="66" charset="0"/>
              </a:rPr>
              <a:t>Annual shut down prep.  </a:t>
            </a:r>
            <a:r>
              <a:rPr lang="en-US" altLang="en-US" sz="1800" i="1" u="sng" baseline="0">
                <a:solidFill>
                  <a:srgbClr val="000000"/>
                </a:solidFill>
                <a:latin typeface="Comic Sans MS" pitchFamily="66" charset="0"/>
              </a:rPr>
              <a:t>Cost $30,000</a:t>
            </a:r>
            <a:r>
              <a:rPr lang="en-US" altLang="en-US" sz="1800" baseline="0">
                <a:solidFill>
                  <a:srgbClr val="000000"/>
                </a:solidFill>
                <a:latin typeface="Comic Sans MS" pitchFamily="66" charset="0"/>
              </a:rPr>
              <a:t> to shut down mill for 30 minutes to test roller bearings prior to annual plant turnaround (using vibration analysis).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 baseline="0">
                <a:solidFill>
                  <a:srgbClr val="000000"/>
                </a:solidFill>
                <a:latin typeface="Comic Sans MS" pitchFamily="66" charset="0"/>
              </a:rPr>
              <a:t>Using IR reduced the plant shut down time from 30 to 5 minutes.  </a:t>
            </a:r>
            <a:r>
              <a:rPr lang="en-US" altLang="en-US" sz="1800" i="1" u="sng" baseline="0">
                <a:solidFill>
                  <a:srgbClr val="000000"/>
                </a:solidFill>
                <a:latin typeface="Comic Sans MS" pitchFamily="66" charset="0"/>
              </a:rPr>
              <a:t>Saved the plant $25,000!!!</a:t>
            </a:r>
            <a:endParaRPr lang="en-US" altLang="en-US" sz="1800" baseline="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6" name="Picture 5" descr="Roller Be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39" y="2971799"/>
            <a:ext cx="4037062" cy="302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38139" y="2030846"/>
            <a:ext cx="4037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Cambria" panose="02040503050406030204" pitchFamily="18" charset="0"/>
              </a:rPr>
              <a:t>Bearings: </a:t>
            </a:r>
            <a:r>
              <a:rPr lang="en-US" dirty="0" smtClean="0">
                <a:latin typeface="Cambria" panose="02040503050406030204" pitchFamily="18" charset="0"/>
              </a:rPr>
              <a:t>Overheating </a:t>
            </a:r>
            <a:r>
              <a:rPr lang="en-US" dirty="0">
                <a:latin typeface="Cambria" panose="02040503050406030204" pitchFamily="18" charset="0"/>
              </a:rPr>
              <a:t>indicates bad bearing </a:t>
            </a:r>
            <a:r>
              <a:rPr lang="en-US" dirty="0" smtClean="0">
                <a:latin typeface="Cambria" panose="02040503050406030204" pitchFamily="18" charset="0"/>
              </a:rPr>
              <a:t>in </a:t>
            </a:r>
            <a:r>
              <a:rPr lang="en-US" dirty="0">
                <a:latin typeface="Cambria" panose="02040503050406030204" pitchFamily="18" charset="0"/>
              </a:rPr>
              <a:t>roller system.</a:t>
            </a:r>
          </a:p>
        </p:txBody>
      </p:sp>
    </p:spTree>
    <p:extLst>
      <p:ext uri="{BB962C8B-B14F-4D97-AF65-F5344CB8AC3E}">
        <p14:creationId xmlns:p14="http://schemas.microsoft.com/office/powerpoint/2010/main" val="29301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Process </a:t>
            </a:r>
            <a:r>
              <a:rPr lang="en-US" dirty="0" smtClean="0">
                <a:solidFill>
                  <a:srgbClr val="000000"/>
                </a:solidFill>
              </a:rPr>
              <a:t>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3" y="2207491"/>
            <a:ext cx="3666165" cy="257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06" y="4895273"/>
            <a:ext cx="3035277" cy="1859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48902" y="1868937"/>
            <a:ext cx="1782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Poor Lubrication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701265" y="1800378"/>
            <a:ext cx="1668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Drive Sprockets</a:t>
            </a:r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416" y="2346036"/>
            <a:ext cx="3604491" cy="207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761" y="4627418"/>
            <a:ext cx="3542146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2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</a:rPr>
              <a:t>Applications for </a:t>
            </a:r>
            <a:r>
              <a:rPr lang="en-US" sz="2400" dirty="0" err="1" smtClean="0">
                <a:solidFill>
                  <a:srgbClr val="000000"/>
                </a:solidFill>
              </a:rPr>
              <a:t>IR</a:t>
            </a:r>
            <a:r>
              <a:rPr lang="en-US" sz="2400" dirty="0" smtClean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Steam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4" y="2767249"/>
            <a:ext cx="3607954" cy="3142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77720" y="1863483"/>
            <a:ext cx="3820389" cy="90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892" tIns="30947" rIns="61892" bIns="30947"/>
          <a:lstStyle>
            <a:lvl1pPr marL="192088" indent="-192088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59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595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</a:pPr>
            <a:r>
              <a:rPr lang="en-US" altLang="en-US" sz="1600" b="1" baseline="0" dirty="0">
                <a:solidFill>
                  <a:srgbClr val="000000"/>
                </a:solidFill>
                <a:latin typeface="Cambria" panose="02040503050406030204" pitchFamily="18" charset="0"/>
              </a:rPr>
              <a:t>Wet </a:t>
            </a:r>
            <a:r>
              <a:rPr lang="en-US" altLang="en-US" sz="1600" b="1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Insulation: </a:t>
            </a:r>
            <a:r>
              <a:rPr lang="en-US" altLang="en-US" sz="1600" baseline="0" dirty="0" smtClean="0">
                <a:solidFill>
                  <a:srgbClr val="000000"/>
                </a:solidFill>
                <a:latin typeface="Cambria" panose="02040503050406030204" pitchFamily="18" charset="0"/>
              </a:rPr>
              <a:t>Blanket is saturated with water due to leak in steam tracing.</a:t>
            </a:r>
            <a:r>
              <a:rPr lang="en-US" altLang="en-US" sz="1600" baseline="0" dirty="0">
                <a:solidFill>
                  <a:srgbClr val="000000"/>
                </a:solidFill>
                <a:latin typeface="Cambria" panose="02040503050406030204" pitchFamily="18" charset="0"/>
              </a:rPr>
              <a:t> Temperature is lower in the wet area</a:t>
            </a:r>
          </a:p>
          <a:p>
            <a:pPr marL="550862" lvl="1" indent="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</a:pPr>
            <a:endParaRPr lang="en-US" altLang="en-US" sz="1800" baseline="0" dirty="0" smtClean="0">
              <a:solidFill>
                <a:srgbClr val="000000"/>
              </a:solidFill>
              <a:latin typeface="Comic Sans MS" pitchFamily="66" charset="0"/>
            </a:endParaRPr>
          </a:p>
          <a:p>
            <a:pPr marL="550862" lvl="1" indent="0">
              <a:lnSpc>
                <a:spcPct val="90000"/>
              </a:lnSpc>
              <a:spcBef>
                <a:spcPct val="30000"/>
              </a:spcBef>
              <a:buClr>
                <a:srgbClr val="333399"/>
              </a:buClr>
              <a:buSzPct val="75000"/>
            </a:pPr>
            <a:endParaRPr lang="en-US" altLang="en-US" sz="1900" b="1" baseline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7993" r="12610" b="13214"/>
          <a:stretch/>
        </p:blipFill>
        <p:spPr bwMode="auto">
          <a:xfrm>
            <a:off x="4895273" y="2767250"/>
            <a:ext cx="3537527" cy="3142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95273" y="2017849"/>
            <a:ext cx="3537527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</a:rPr>
              <a:t>Wet Insulation: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</a:rPr>
              <a:t> Insulation saturated with water due to leak. </a:t>
            </a:r>
          </a:p>
        </p:txBody>
      </p:sp>
    </p:spTree>
    <p:extLst>
      <p:ext uri="{BB962C8B-B14F-4D97-AF65-F5344CB8AC3E}">
        <p14:creationId xmlns:p14="http://schemas.microsoft.com/office/powerpoint/2010/main" val="45398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</a:rPr>
              <a:t>Applications for </a:t>
            </a:r>
            <a:r>
              <a:rPr lang="en-US" sz="2400" dirty="0" err="1" smtClean="0">
                <a:solidFill>
                  <a:srgbClr val="000000"/>
                </a:solidFill>
              </a:rPr>
              <a:t>IR</a:t>
            </a:r>
            <a:r>
              <a:rPr lang="en-US" sz="2400" dirty="0" smtClean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Fluid/Steam </a:t>
            </a:r>
            <a:r>
              <a:rPr lang="en-US" dirty="0" smtClean="0">
                <a:solidFill>
                  <a:srgbClr val="000000"/>
                </a:solidFill>
              </a:rPr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2473" y="1796643"/>
            <a:ext cx="4819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Steam </a:t>
            </a:r>
            <a:r>
              <a:rPr lang="en-US" b="1" dirty="0" smtClean="0">
                <a:latin typeface="Cambria" panose="02040503050406030204" pitchFamily="18" charset="0"/>
              </a:rPr>
              <a:t>Traps:</a:t>
            </a:r>
            <a:r>
              <a:rPr lang="en-US" b="1" baseline="0" dirty="0" smtClean="0">
                <a:latin typeface="Cambria" panose="02040503050406030204" pitchFamily="18" charset="0"/>
              </a:rPr>
              <a:t> </a:t>
            </a:r>
            <a:r>
              <a:rPr lang="en-US" b="1" dirty="0" smtClean="0">
                <a:latin typeface="Cambria" panose="02040503050406030204" pitchFamily="18" charset="0"/>
              </a:rPr>
              <a:t>Faulty </a:t>
            </a:r>
            <a:r>
              <a:rPr lang="en-US" b="1" dirty="0">
                <a:latin typeface="Cambria" panose="02040503050406030204" pitchFamily="18" charset="0"/>
              </a:rPr>
              <a:t>traps, blow by, or frozen shut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4108" r="10951" b="4068"/>
          <a:stretch/>
        </p:blipFill>
        <p:spPr bwMode="auto">
          <a:xfrm>
            <a:off x="683491" y="2327563"/>
            <a:ext cx="3361572" cy="281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7750" r="2680" b="4693"/>
          <a:stretch/>
        </p:blipFill>
        <p:spPr bwMode="auto">
          <a:xfrm>
            <a:off x="2235200" y="4904509"/>
            <a:ext cx="2604655" cy="184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Bent Arrow 7"/>
          <p:cNvSpPr/>
          <p:nvPr/>
        </p:nvSpPr>
        <p:spPr bwMode="auto">
          <a:xfrm rot="16200000">
            <a:off x="1648459" y="5186219"/>
            <a:ext cx="443346" cy="452582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5350169" y="2438395"/>
            <a:ext cx="3124200" cy="3159125"/>
          </a:xfrm>
          <a:prstGeom prst="rect">
            <a:avLst/>
          </a:prstGeom>
          <a:solidFill>
            <a:schemeClr val="hlink"/>
          </a:solidFill>
          <a:ln w="76200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i="1" baseline="0" dirty="0">
                <a:solidFill>
                  <a:srgbClr val="000000"/>
                </a:solidFill>
                <a:latin typeface="Comic Sans MS" pitchFamily="66" charset="0"/>
              </a:rPr>
              <a:t>ROI CASE STUDY…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400" baseline="0" dirty="0">
                <a:solidFill>
                  <a:srgbClr val="000000"/>
                </a:solidFill>
                <a:latin typeface="Comic Sans MS" pitchFamily="66" charset="0"/>
              </a:rPr>
              <a:t>US HOSPITAL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aseline="0" dirty="0">
                <a:solidFill>
                  <a:srgbClr val="000000"/>
                </a:solidFill>
                <a:latin typeface="Comic Sans MS" pitchFamily="66" charset="0"/>
              </a:rPr>
              <a:t>Boiler system steam trap study.  </a:t>
            </a:r>
            <a:endParaRPr lang="en-US" altLang="en-US" sz="1200" baseline="0" dirty="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1800" baseline="0" dirty="0">
                <a:solidFill>
                  <a:srgbClr val="000000"/>
                </a:solidFill>
                <a:latin typeface="Comic Sans MS" pitchFamily="66" charset="0"/>
              </a:rPr>
              <a:t>Hospital has 800 steam traps. If 15% of these fail per year and go undetected, it can cost them from </a:t>
            </a:r>
            <a:r>
              <a:rPr lang="en-US" altLang="en-US" sz="1800" baseline="0" dirty="0">
                <a:solidFill>
                  <a:srgbClr val="FF0000"/>
                </a:solidFill>
                <a:latin typeface="Comic Sans MS" pitchFamily="66" charset="0"/>
              </a:rPr>
              <a:t>$100,000</a:t>
            </a:r>
            <a:r>
              <a:rPr lang="en-US" altLang="en-US" sz="1800" baseline="0" dirty="0">
                <a:solidFill>
                  <a:srgbClr val="000000"/>
                </a:solidFill>
                <a:latin typeface="Comic Sans MS" pitchFamily="66" charset="0"/>
              </a:rPr>
              <a:t> to </a:t>
            </a:r>
            <a:r>
              <a:rPr lang="en-US" altLang="en-US" sz="1800" baseline="0" dirty="0">
                <a:solidFill>
                  <a:srgbClr val="FF0000"/>
                </a:solidFill>
                <a:latin typeface="Comic Sans MS" pitchFamily="66" charset="0"/>
              </a:rPr>
              <a:t>$300,000</a:t>
            </a:r>
            <a:r>
              <a:rPr lang="en-US" altLang="en-US" sz="1800" baseline="0" dirty="0">
                <a:solidFill>
                  <a:srgbClr val="000000"/>
                </a:solidFill>
                <a:latin typeface="Comic Sans MS" pitchFamily="66" charset="0"/>
              </a:rPr>
              <a:t> annually.</a:t>
            </a:r>
            <a:endParaRPr lang="en-US" altLang="en-US" sz="1200" baseline="0" dirty="0">
              <a:solidFill>
                <a:srgbClr val="0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Fluid/Steam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5343" y="1952075"/>
            <a:ext cx="2905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Steam Trap Operating Properly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4" y="2576801"/>
            <a:ext cx="4087379" cy="2789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99172" y="1950474"/>
            <a:ext cx="31406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Steam Trap Operating Improperly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72" y="2576512"/>
            <a:ext cx="3801484" cy="27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4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Applications for </a:t>
            </a:r>
            <a:r>
              <a:rPr lang="en-US" sz="2400" dirty="0" err="1">
                <a:solidFill>
                  <a:srgbClr val="000000"/>
                </a:solidFill>
              </a:rPr>
              <a:t>IR</a:t>
            </a:r>
            <a:r>
              <a:rPr lang="en-US" sz="2400" dirty="0">
                <a:solidFill>
                  <a:srgbClr val="000000"/>
                </a:solidFill>
              </a:rPr>
              <a:t> Thermography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Fluid/Steam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60E970-F5BA-430B-A32B-4B4B416556C6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26" y="2296391"/>
            <a:ext cx="3882301" cy="277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9669" r="4379" b="35060"/>
          <a:stretch>
            <a:fillRect/>
          </a:stretch>
        </p:blipFill>
        <p:spPr bwMode="auto">
          <a:xfrm>
            <a:off x="4918364" y="2296390"/>
            <a:ext cx="3568700" cy="277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56161" y="5614996"/>
            <a:ext cx="2550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Tank Fluid/Sludge Levels</a:t>
            </a:r>
          </a:p>
        </p:txBody>
      </p:sp>
    </p:spTree>
    <p:extLst>
      <p:ext uri="{BB962C8B-B14F-4D97-AF65-F5344CB8AC3E}">
        <p14:creationId xmlns:p14="http://schemas.microsoft.com/office/powerpoint/2010/main" val="336732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6088</TotalTime>
  <Words>4949</Words>
  <Application>Microsoft Office PowerPoint</Application>
  <PresentationFormat>Letter Paper (8.5x11 in)</PresentationFormat>
  <Paragraphs>714</Paragraphs>
  <Slides>108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Mathematica1</vt:lpstr>
      <vt:lpstr>Arial</vt:lpstr>
      <vt:lpstr>Arial Narrow</vt:lpstr>
      <vt:lpstr>Cambria</vt:lpstr>
      <vt:lpstr>Cambria Math</vt:lpstr>
      <vt:lpstr>Comic Sans MS</vt:lpstr>
      <vt:lpstr>Symbol</vt:lpstr>
      <vt:lpstr>Times New Roman</vt:lpstr>
      <vt:lpstr>Wingdings</vt:lpstr>
      <vt:lpstr>1_Default Design</vt:lpstr>
      <vt:lpstr> Nondestructive Examination (NDE) </vt:lpstr>
      <vt:lpstr>Introduction to NDE</vt:lpstr>
      <vt:lpstr>Introduction to NDE</vt:lpstr>
      <vt:lpstr>Destructive Examination (e.g. Material testing and crash test) </vt:lpstr>
      <vt:lpstr>Some Common NDE Technologies</vt:lpstr>
      <vt:lpstr>Some Common NDE Technologies</vt:lpstr>
      <vt:lpstr>Dye Penetrant Examination</vt:lpstr>
      <vt:lpstr>Some Common NDE Technologies</vt:lpstr>
      <vt:lpstr>Some Common NDE Technologies</vt:lpstr>
      <vt:lpstr>Discontinuities and Defects</vt:lpstr>
      <vt:lpstr>Discontinuities and Defects</vt:lpstr>
      <vt:lpstr>Considerations in the Selection of NDE Methods</vt:lpstr>
      <vt:lpstr>Applications of NDE</vt:lpstr>
      <vt:lpstr>Examples of Engineering Applications of NDE</vt:lpstr>
      <vt:lpstr>In-Service Inspection (ISI) and ASME Codes</vt:lpstr>
      <vt:lpstr>Summary of NDE Techniques Eddy Current Testing</vt:lpstr>
      <vt:lpstr>Summary of NDE Techniques Ultrasonic Testing</vt:lpstr>
      <vt:lpstr>Summary of NDE Techniques Thermography</vt:lpstr>
      <vt:lpstr>Summary of NDE Techniques Radiographic Testing</vt:lpstr>
      <vt:lpstr>Eddy Current Testing (ECT)</vt:lpstr>
      <vt:lpstr>Eddy Current Testing (ECT)</vt:lpstr>
      <vt:lpstr>Eddy Current Testing (ECT)</vt:lpstr>
      <vt:lpstr>Eddy Current Testing (ECT)</vt:lpstr>
      <vt:lpstr>Eddy Current Testing (ECT) Measuring Coating Thickness</vt:lpstr>
      <vt:lpstr>Examples of ECT Probes</vt:lpstr>
      <vt:lpstr>A Differential Bobbin Probe (complex signal – can detect sudden flaws)</vt:lpstr>
      <vt:lpstr>Eddy Current Testing (ECT) Considerations</vt:lpstr>
      <vt:lpstr>Depth of Penetration</vt:lpstr>
      <vt:lpstr>Eddy Current Testing (ECT) Considerations</vt:lpstr>
      <vt:lpstr>Eddy Current Testing (ECT) Considerations</vt:lpstr>
      <vt:lpstr>Flaw Characterization</vt:lpstr>
      <vt:lpstr>Typical Impedance Plane plots for a tube with different size holes</vt:lpstr>
      <vt:lpstr>Structural Defects in a U-Tube Steam Generator </vt:lpstr>
      <vt:lpstr>Advantages of ECT</vt:lpstr>
      <vt:lpstr>Disadvantages of ECT</vt:lpstr>
      <vt:lpstr>Ultrasonic Examination</vt:lpstr>
      <vt:lpstr>Principle of Ultrasonic Examination</vt:lpstr>
      <vt:lpstr>Typical Ultrasonic Normal Beam Pulse-Echo Test with Oscilloscope Display</vt:lpstr>
      <vt:lpstr>Principle of Ultrasonic Examination</vt:lpstr>
      <vt:lpstr>Example of Single and Dual Transducers</vt:lpstr>
      <vt:lpstr>Applications of Ultrasonic Testing</vt:lpstr>
      <vt:lpstr>Acoustic Impedance</vt:lpstr>
      <vt:lpstr>Acoustic Impedance</vt:lpstr>
      <vt:lpstr>Wave Propagation</vt:lpstr>
      <vt:lpstr>Wave Propagation</vt:lpstr>
      <vt:lpstr>Coupling to the Surface</vt:lpstr>
      <vt:lpstr>Coupling to the Surface</vt:lpstr>
      <vt:lpstr>Flaw Characterization</vt:lpstr>
      <vt:lpstr>Advantages and Disadvantages of Ultrasonic Testing</vt:lpstr>
      <vt:lpstr>Additional References</vt:lpstr>
      <vt:lpstr>Acoustic Emission (AE) Introduction</vt:lpstr>
      <vt:lpstr>Acoustic Emission (AE) Introduction</vt:lpstr>
      <vt:lpstr>Acoustic Emission (AE) Merits and limitations </vt:lpstr>
      <vt:lpstr>AE Application</vt:lpstr>
      <vt:lpstr>Acoustic Emission (AE) Example in steel crack propagation</vt:lpstr>
      <vt:lpstr>Kaiser effect</vt:lpstr>
      <vt:lpstr>AE Signal</vt:lpstr>
      <vt:lpstr>AE Signal &amp; Noise</vt:lpstr>
      <vt:lpstr>Count Data</vt:lpstr>
      <vt:lpstr>Count Data</vt:lpstr>
      <vt:lpstr>AE &amp; Materials</vt:lpstr>
      <vt:lpstr>AE Amplitude</vt:lpstr>
      <vt:lpstr>AE Signal: Crystalline materials </vt:lpstr>
      <vt:lpstr>AE Signal in Bulk Metallic Glasses</vt:lpstr>
      <vt:lpstr>Plastic deformation in BMGs (Literature Review)</vt:lpstr>
      <vt:lpstr>TESTS</vt:lpstr>
      <vt:lpstr>AE for different shaft speed</vt:lpstr>
      <vt:lpstr>Sensor Placement Energy vs. time (Sec) vs. duration (Micro-sec)</vt:lpstr>
      <vt:lpstr> Nondestructive Examination  Thermography </vt:lpstr>
      <vt:lpstr>Introduction</vt:lpstr>
      <vt:lpstr>Temperature sensors Contact methods</vt:lpstr>
      <vt:lpstr>Temperature sensors</vt:lpstr>
      <vt:lpstr>Temperature sensors</vt:lpstr>
      <vt:lpstr>Critical Vessel Monitoring</vt:lpstr>
      <vt:lpstr>Critical Vessel Monitoring</vt:lpstr>
      <vt:lpstr> Covering the Spectrum</vt:lpstr>
      <vt:lpstr>Infrared Radiation (IR)</vt:lpstr>
      <vt:lpstr>Pioneers In IR Technology</vt:lpstr>
      <vt:lpstr>Evolution of IR Technology</vt:lpstr>
      <vt:lpstr>Evolution of IR Technology</vt:lpstr>
      <vt:lpstr>Evolution of IR Technology</vt:lpstr>
      <vt:lpstr>Evolution of IR Technology</vt:lpstr>
      <vt:lpstr>How IR Cameras Work</vt:lpstr>
      <vt:lpstr>How IR Cameras Work</vt:lpstr>
      <vt:lpstr>Thermal Radiation</vt:lpstr>
      <vt:lpstr>Thermal Radiation</vt:lpstr>
      <vt:lpstr>Application Examples</vt:lpstr>
      <vt:lpstr>Applications for IR Thermography Electrical Distribution Systems</vt:lpstr>
      <vt:lpstr>Applications for IR Thermography Electrical Distribution Systems</vt:lpstr>
      <vt:lpstr>Applications for IR Thermography Electrical Distribution Systems</vt:lpstr>
      <vt:lpstr>Applications for IR Thermography Electrical Distribution Systems - Transformers</vt:lpstr>
      <vt:lpstr>Applications for IR Thermography Mechanical Systems</vt:lpstr>
      <vt:lpstr>Applications for IR Thermography Mechanical Systems</vt:lpstr>
      <vt:lpstr>Applications for IR Thermography Mechanical Systems</vt:lpstr>
      <vt:lpstr>Applications for IR Thermography Process Applications</vt:lpstr>
      <vt:lpstr>Applications for IR Thermography Steam Systems</vt:lpstr>
      <vt:lpstr>Applications for IR Thermography Fluid/Steam Systems</vt:lpstr>
      <vt:lpstr>Applications for IR Thermography Fluid/Steam Systems</vt:lpstr>
      <vt:lpstr>Applications for IR Thermography Fluid/Steam Systems</vt:lpstr>
      <vt:lpstr>Applications for IR Thermography Electronics</vt:lpstr>
      <vt:lpstr>Applications for IR Thermography Electronics</vt:lpstr>
      <vt:lpstr>Applications for IR Thermography Building Diagnostics</vt:lpstr>
      <vt:lpstr>Applications for IR Thermography Building Diagnostics</vt:lpstr>
      <vt:lpstr>Applications for IR Thermography Automation (24 Hour continuous monitoring)</vt:lpstr>
      <vt:lpstr>Infrared Ports</vt:lpstr>
      <vt:lpstr>Remote Substation Monitoring</vt:lpstr>
      <vt:lpstr>Other applications</vt:lpstr>
      <vt:lpstr>Warning It is illegal to hunt with IR!!!!</vt:lpstr>
    </vt:vector>
  </TitlesOfParts>
  <Company>The University of Tennessee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The Nuclear Engineering Dept.</dc:creator>
  <cp:lastModifiedBy>Shuguang Ji</cp:lastModifiedBy>
  <cp:revision>301</cp:revision>
  <cp:lastPrinted>2000-03-06T17:25:18Z</cp:lastPrinted>
  <dcterms:created xsi:type="dcterms:W3CDTF">1997-12-04T18:14:14Z</dcterms:created>
  <dcterms:modified xsi:type="dcterms:W3CDTF">2015-04-06T11:38:45Z</dcterms:modified>
</cp:coreProperties>
</file>